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1" r:id="rId5"/>
    <p:sldMasterId id="2147483764" r:id="rId6"/>
    <p:sldMasterId id="2147483783" r:id="rId7"/>
    <p:sldMasterId id="2147483808" r:id="rId8"/>
    <p:sldMasterId id="2147483838" r:id="rId9"/>
    <p:sldMasterId id="2147483852" r:id="rId10"/>
    <p:sldMasterId id="2147483877" r:id="rId11"/>
    <p:sldMasterId id="2147483889" r:id="rId12"/>
    <p:sldMasterId id="2147483934" r:id="rId13"/>
  </p:sldMasterIdLst>
  <p:notesMasterIdLst>
    <p:notesMasterId r:id="rId89"/>
  </p:notesMasterIdLst>
  <p:sldIdLst>
    <p:sldId id="262" r:id="rId14"/>
    <p:sldId id="337" r:id="rId15"/>
    <p:sldId id="358" r:id="rId16"/>
    <p:sldId id="273" r:id="rId17"/>
    <p:sldId id="276" r:id="rId18"/>
    <p:sldId id="343" r:id="rId19"/>
    <p:sldId id="344" r:id="rId20"/>
    <p:sldId id="345" r:id="rId21"/>
    <p:sldId id="346" r:id="rId22"/>
    <p:sldId id="277" r:id="rId23"/>
    <p:sldId id="347" r:id="rId24"/>
    <p:sldId id="356" r:id="rId25"/>
    <p:sldId id="354" r:id="rId26"/>
    <p:sldId id="278" r:id="rId27"/>
    <p:sldId id="286" r:id="rId28"/>
    <p:sldId id="285" r:id="rId29"/>
    <p:sldId id="300" r:id="rId30"/>
    <p:sldId id="350" r:id="rId31"/>
    <p:sldId id="339" r:id="rId32"/>
    <p:sldId id="294" r:id="rId33"/>
    <p:sldId id="303" r:id="rId34"/>
    <p:sldId id="330" r:id="rId35"/>
    <p:sldId id="282" r:id="rId36"/>
    <p:sldId id="319" r:id="rId37"/>
    <p:sldId id="307" r:id="rId38"/>
    <p:sldId id="308" r:id="rId39"/>
    <p:sldId id="280" r:id="rId40"/>
    <p:sldId id="297" r:id="rId41"/>
    <p:sldId id="349" r:id="rId42"/>
    <p:sldId id="279" r:id="rId43"/>
    <p:sldId id="340" r:id="rId44"/>
    <p:sldId id="309" r:id="rId45"/>
    <p:sldId id="296" r:id="rId46"/>
    <p:sldId id="311" r:id="rId47"/>
    <p:sldId id="281" r:id="rId48"/>
    <p:sldId id="318" r:id="rId49"/>
    <p:sldId id="323" r:id="rId50"/>
    <p:sldId id="324" r:id="rId51"/>
    <p:sldId id="325" r:id="rId52"/>
    <p:sldId id="332" r:id="rId53"/>
    <p:sldId id="322" r:id="rId54"/>
    <p:sldId id="320" r:id="rId55"/>
    <p:sldId id="321" r:id="rId56"/>
    <p:sldId id="338" r:id="rId57"/>
    <p:sldId id="310" r:id="rId58"/>
    <p:sldId id="348" r:id="rId59"/>
    <p:sldId id="288" r:id="rId60"/>
    <p:sldId id="305" r:id="rId61"/>
    <p:sldId id="292" r:id="rId62"/>
    <p:sldId id="293" r:id="rId63"/>
    <p:sldId id="284" r:id="rId64"/>
    <p:sldId id="301" r:id="rId65"/>
    <p:sldId id="326" r:id="rId66"/>
    <p:sldId id="327" r:id="rId67"/>
    <p:sldId id="304" r:id="rId68"/>
    <p:sldId id="353" r:id="rId69"/>
    <p:sldId id="287" r:id="rId70"/>
    <p:sldId id="329" r:id="rId71"/>
    <p:sldId id="341" r:id="rId72"/>
    <p:sldId id="351" r:id="rId73"/>
    <p:sldId id="352" r:id="rId74"/>
    <p:sldId id="317" r:id="rId75"/>
    <p:sldId id="298" r:id="rId76"/>
    <p:sldId id="312" r:id="rId77"/>
    <p:sldId id="313" r:id="rId78"/>
    <p:sldId id="314" r:id="rId79"/>
    <p:sldId id="315" r:id="rId80"/>
    <p:sldId id="316" r:id="rId81"/>
    <p:sldId id="299" r:id="rId82"/>
    <p:sldId id="306" r:id="rId83"/>
    <p:sldId id="328" r:id="rId84"/>
    <p:sldId id="342" r:id="rId85"/>
    <p:sldId id="355" r:id="rId86"/>
    <p:sldId id="331" r:id="rId87"/>
    <p:sldId id="335" r:id="rId88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5EB"/>
    <a:srgbClr val="999999"/>
    <a:srgbClr val="EE3124"/>
    <a:srgbClr val="FF0066"/>
    <a:srgbClr val="808080"/>
    <a:srgbClr val="96969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01" d="100"/>
          <a:sy n="101" d="100"/>
        </p:scale>
        <p:origin x="5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5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76" Type="http://schemas.openxmlformats.org/officeDocument/2006/relationships/slide" Target="slides/slide63.xml"/><Relationship Id="rId84" Type="http://schemas.openxmlformats.org/officeDocument/2006/relationships/slide" Target="slides/slide71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8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87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presProps" Target="presProp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265CF-CE67-4874-B61B-08016A0556FA}" type="datetimeFigureOut">
              <a:rPr lang="en-GB" smtClean="0"/>
              <a:pPr/>
              <a:t>29/01/2015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662A6-9275-47F6-B527-22AE99BE9D3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62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73975-0404-4E7E-A032-CEDAA8D841A6}" type="slidenum">
              <a:rPr lang="en-GB"/>
              <a:pPr/>
              <a:t>15</a:t>
            </a:fld>
            <a:endParaRPr lang="en-GB" dirty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865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7E1C3C-F00A-4530-885A-0F875D1AD73D}" type="slidenum">
              <a:rPr lang="en-GB"/>
              <a:pPr/>
              <a:t>55</a:t>
            </a:fld>
            <a:endParaRPr lang="en-GB" dirty="0"/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r>
              <a:rPr lang="en-GB" dirty="0" smtClean="0"/>
              <a:t>The red gear units are standard four stage co - axial planetary type for use on a Continuous Casting machine at British Steel.</a:t>
            </a:r>
          </a:p>
          <a:p>
            <a:pPr eaLnBrk="1" hangingPunct="1"/>
            <a:endParaRPr lang="en-GB" b="1" dirty="0" smtClean="0"/>
          </a:p>
          <a:p>
            <a:pPr eaLnBrk="1" hangingPunct="1"/>
            <a:r>
              <a:rPr lang="en-GB" dirty="0" smtClean="0"/>
              <a:t>The blue gear units are combined two stage helical reduction gears with five roll leveller gears, currently working on Columbus Joint Venture South Africa. </a:t>
            </a:r>
            <a:endParaRPr lang="en-GB" b="1" dirty="0" smtClean="0"/>
          </a:p>
          <a:p>
            <a:pPr eaLnBrk="1" hangingPunct="1"/>
            <a:r>
              <a:rPr lang="en-GB" b="1" dirty="0" smtClean="0"/>
              <a:t>Further examples &gt;&gt;&gt; NEXT SLIDE</a:t>
            </a:r>
          </a:p>
        </p:txBody>
      </p:sp>
      <p:sp>
        <p:nvSpPr>
          <p:cNvPr id="13414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1311559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7E1C3C-F00A-4530-885A-0F875D1AD73D}" type="slidenum">
              <a:rPr lang="en-GB"/>
              <a:pPr/>
              <a:t>56</a:t>
            </a:fld>
            <a:endParaRPr lang="en-GB" dirty="0"/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r>
              <a:rPr lang="en-GB" dirty="0" smtClean="0"/>
              <a:t>The red gear units are standard four stage co - axial planetary type for use on a Continuous Casting machine at British Steel.</a:t>
            </a:r>
          </a:p>
          <a:p>
            <a:pPr eaLnBrk="1" hangingPunct="1"/>
            <a:endParaRPr lang="en-GB" b="1" dirty="0" smtClean="0"/>
          </a:p>
          <a:p>
            <a:pPr eaLnBrk="1" hangingPunct="1"/>
            <a:r>
              <a:rPr lang="en-GB" dirty="0" smtClean="0"/>
              <a:t>The blue gear units are combined two stage helical reduction gears with five roll leveller gears, currently working on Columbus Joint Venture South Africa. </a:t>
            </a:r>
            <a:endParaRPr lang="en-GB" b="1" dirty="0" smtClean="0"/>
          </a:p>
          <a:p>
            <a:pPr eaLnBrk="1" hangingPunct="1"/>
            <a:r>
              <a:rPr lang="en-GB" b="1" dirty="0" smtClean="0"/>
              <a:t>Further examples &gt;&gt;&gt; NEXT SLIDE</a:t>
            </a:r>
          </a:p>
        </p:txBody>
      </p:sp>
      <p:sp>
        <p:nvSpPr>
          <p:cNvPr id="13414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4288108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1B5E72-2338-4C9F-A933-21FBAA29AD50}" type="slidenum">
              <a:rPr lang="en-GB"/>
              <a:pPr/>
              <a:t>75</a:t>
            </a:fld>
            <a:endParaRPr lang="en-GB" dirty="0"/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r>
              <a:rPr lang="en-GB" dirty="0" smtClean="0"/>
              <a:t>THANK YOU</a:t>
            </a:r>
          </a:p>
        </p:txBody>
      </p:sp>
      <p:sp>
        <p:nvSpPr>
          <p:cNvPr id="14131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3179161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756E17-8F00-403C-8E24-C7BC4DA777F1}" type="slidenum">
              <a:rPr lang="en-GB"/>
              <a:pPr/>
              <a:t>16</a:t>
            </a:fld>
            <a:endParaRPr lang="en-GB" dirty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3814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29613E-1D36-44FC-9CEC-591F06040B2D}" type="slidenum">
              <a:rPr lang="en-GB"/>
              <a:pPr/>
              <a:t>21</a:t>
            </a:fld>
            <a:endParaRPr lang="en-GB" dirty="0"/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r>
              <a:rPr lang="en-GB" dirty="0" smtClean="0"/>
              <a:t>The red gear units are standard four stage co - axial planetary type for use on a Continuous Casting machine at British Steel.</a:t>
            </a:r>
          </a:p>
          <a:p>
            <a:pPr eaLnBrk="1" hangingPunct="1"/>
            <a:endParaRPr lang="en-GB" b="1" dirty="0" smtClean="0"/>
          </a:p>
          <a:p>
            <a:pPr eaLnBrk="1" hangingPunct="1"/>
            <a:r>
              <a:rPr lang="en-GB" dirty="0" smtClean="0"/>
              <a:t>The blue gear units are combined two stage helical reduction gears with five roll leveller gears, currently working on Columbus Joint Venture South Africa. </a:t>
            </a:r>
            <a:endParaRPr lang="en-GB" b="1" dirty="0" smtClean="0"/>
          </a:p>
          <a:p>
            <a:pPr eaLnBrk="1" hangingPunct="1"/>
            <a:r>
              <a:rPr lang="en-GB" b="1" dirty="0" smtClean="0"/>
              <a:t>Further examples &gt;&gt;&gt; NEXT SLIDE</a:t>
            </a:r>
          </a:p>
        </p:txBody>
      </p:sp>
      <p:sp>
        <p:nvSpPr>
          <p:cNvPr id="1331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67415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5FE81D-742B-4956-9EEA-7032D0B76956}" type="slidenum">
              <a:rPr lang="en-GB"/>
              <a:pPr/>
              <a:t>23</a:t>
            </a:fld>
            <a:endParaRPr lang="en-GB" dirty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434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D3CB4E-8399-4B39-8CA7-38E20C3E2FB7}" type="slidenum">
              <a:rPr lang="en-GB"/>
              <a:pPr/>
              <a:t>30</a:t>
            </a:fld>
            <a:endParaRPr lang="en-GB" dirty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6814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50264-7019-4C37-9A71-DF07D70FC8B0}" type="slidenum">
              <a:rPr lang="en-GB"/>
              <a:pPr/>
              <a:t>35</a:t>
            </a:fld>
            <a:endParaRPr lang="en-GB" dirty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5713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662A6-9275-47F6-B527-22AE99BE9D3D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865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B48A6-D4FA-45F7-B79D-009C52D0AA50}" type="slidenum">
              <a:rPr lang="en-GB"/>
              <a:pPr/>
              <a:t>46</a:t>
            </a:fld>
            <a:endParaRPr lang="en-GB" dirty="0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5934" y="4719141"/>
            <a:ext cx="4981061" cy="4181188"/>
          </a:xfrm>
          <a:noFill/>
          <a:ln/>
        </p:spPr>
        <p:txBody>
          <a:bodyPr lIns="94577" tIns="46458" rIns="94577" bIns="46458"/>
          <a:lstStyle/>
          <a:p>
            <a:pPr eaLnBrk="1" hangingPunct="1"/>
            <a:r>
              <a:rPr lang="en-GB" dirty="0" smtClean="0"/>
              <a:t>Mill Pinions can be cut to</a:t>
            </a:r>
          </a:p>
          <a:p>
            <a:pPr eaLnBrk="1" hangingPunct="1">
              <a:buFontTx/>
              <a:buChar char="•"/>
            </a:pPr>
            <a:r>
              <a:rPr lang="en-GB" dirty="0" smtClean="0"/>
              <a:t>3 metres diameter (10 feet)</a:t>
            </a:r>
          </a:p>
          <a:p>
            <a:pPr eaLnBrk="1" hangingPunct="1">
              <a:buFontTx/>
              <a:buChar char="•"/>
            </a:pPr>
            <a:r>
              <a:rPr lang="en-GB" dirty="0" smtClean="0"/>
              <a:t>1 metre face width ( 43 inch)</a:t>
            </a:r>
          </a:p>
          <a:p>
            <a:pPr eaLnBrk="1" hangingPunct="1">
              <a:buFontTx/>
              <a:buChar char="•"/>
            </a:pPr>
            <a:r>
              <a:rPr lang="en-GB" dirty="0" smtClean="0"/>
              <a:t>5 metres shaft length (17 feet)</a:t>
            </a:r>
          </a:p>
        </p:txBody>
      </p:sp>
      <p:sp>
        <p:nvSpPr>
          <p:cNvPr id="11264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52475"/>
            <a:ext cx="4946650" cy="3709988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2677393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4D660E-0A00-48AE-B3FB-654314D61466}" type="slidenum">
              <a:rPr lang="en-GB"/>
              <a:pPr/>
              <a:t>49</a:t>
            </a:fld>
            <a:endParaRPr lang="en-GB" dirty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9950" y="735013"/>
            <a:ext cx="5006975" cy="3756025"/>
          </a:xfrm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0206" y="4734658"/>
            <a:ext cx="4965333" cy="4489820"/>
          </a:xfrm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The 80 hot strip mill screwdown stands at National Steel’s Great Lakes Division in Ecorse, Michigan.  Cone Drive HO120-1&amp;2 12.000 inch C.D. 10:1 ratio primary gearboxes drive special Cone Drive 24.000 inch C.D., 50:1 ratio gearsets which drive 18.000 inch diameter acme screws to adjust (50-60 times/sec) the distance between reduction rolls to precisely control the steel sheet’s gauge (thickness) while it is traveling at more than 50 miles per hour.</a:t>
            </a:r>
          </a:p>
        </p:txBody>
      </p:sp>
    </p:spTree>
    <p:extLst>
      <p:ext uri="{BB962C8B-B14F-4D97-AF65-F5344CB8AC3E}">
        <p14:creationId xmlns:p14="http://schemas.microsoft.com/office/powerpoint/2010/main" val="3384247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4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6" name="Picture 36" descr="Untitled-1"/>
            <p:cNvPicPr>
              <a:picLocks noChangeAspect="1" noChangeArrowheads="1"/>
            </p:cNvPicPr>
            <p:nvPr userDrawn="1"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37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000">
                  <a:solidFill>
                    <a:srgbClr val="808080"/>
                  </a:solidFill>
                  <a:latin typeface="Myriad Pro" pitchFamily="34" charset="0"/>
                  <a:cs typeface="Arial" charset="0"/>
                </a:rPr>
                <a:t>Company confidential © DB Gear Systems Limited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2995"/>
            <a:ext cx="3600448" cy="984885"/>
          </a:xfrm>
        </p:spPr>
        <p:txBody>
          <a:bodyPr tIns="0" bIns="0">
            <a:sp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500438"/>
            <a:ext cx="3571900" cy="861774"/>
          </a:xfrm>
        </p:spPr>
        <p:txBody>
          <a:bodyPr tIns="0" bIns="0">
            <a:spAutoFit/>
          </a:bodyPr>
          <a:lstStyle>
            <a:lvl1pPr marL="0" indent="0" algn="l">
              <a:buNone/>
              <a:defRPr sz="2800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03341"/>
            <a:ext cx="2057400" cy="4983179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03341"/>
            <a:ext cx="6019800" cy="4983179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0CA20-D7AC-46CF-A082-2EB98870492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2476A-2853-4B1C-AD42-12ABFF4709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5A1E8-03B8-46DE-804C-68CB2B5802A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47C9-027F-4F4B-B255-03E72E6DE40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3D185-B9CF-40A0-AB0E-9EDC7DA1245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E6850-04C4-4BB5-91C3-0FACDCDFEC4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549D7-52E4-4C83-B4C5-D5E2CFABE7C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EAB3C-6B34-49BD-9EE8-4CE3EF438BC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2126F-3119-4A22-AA5C-7B518958498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4207-5F42-4973-8635-E1A2A237171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3F824-D564-4DC1-BFEB-7C3D7DED361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873944-B065-434C-8E29-6EBF98E4864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783D0-38B8-4A36-91BA-09F39D02AB0F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8D4C3-BC1C-4417-958E-A6123A173B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501063" y="6500813"/>
            <a:ext cx="500062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fld id="{BD29F9A6-0D0D-4754-A92F-78B8068CBE13}" type="slidenum">
              <a:rPr lang="en-GB" sz="1000" b="1">
                <a:solidFill>
                  <a:srgbClr val="BFBFBF"/>
                </a:solidFill>
              </a:rPr>
              <a:pPr/>
              <a:t>‹#›</a:t>
            </a:fld>
            <a:endParaRPr lang="en-GB" sz="1000" b="1" dirty="0">
              <a:solidFill>
                <a:srgbClr val="BFBFB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313" y="207963"/>
            <a:ext cx="6059487" cy="490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57338"/>
            <a:ext cx="4038600" cy="4568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68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6F93F89-1DC3-40D2-8688-39F7418D094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39" name="Picture 15" descr="1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noFill/>
        </p:spPr>
      </p:pic>
      <p:sp>
        <p:nvSpPr>
          <p:cNvPr id="30823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331913" y="1844675"/>
            <a:ext cx="6769100" cy="10795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234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017838"/>
            <a:ext cx="6264275" cy="8382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36" name="Text Box 12"/>
          <p:cNvSpPr txBox="1">
            <a:spLocks noChangeArrowheads="1"/>
          </p:cNvSpPr>
          <p:nvPr/>
        </p:nvSpPr>
        <p:spPr bwMode="auto">
          <a:xfrm>
            <a:off x="1173163" y="6564313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00" b="1">
                <a:solidFill>
                  <a:srgbClr val="FFFFFF"/>
                </a:solidFill>
                <a:latin typeface="Verdana" pitchFamily="34" charset="0"/>
              </a:rPr>
              <a:t>Company confidential © DB Gear Systems Limited</a:t>
            </a:r>
          </a:p>
        </p:txBody>
      </p:sp>
      <p:pic>
        <p:nvPicPr>
          <p:cNvPr id="308237" name="Picture 13" descr="WindServe_by DB cmyk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304800"/>
            <a:ext cx="4429125" cy="912813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"/>
            <a:ext cx="5976938" cy="6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570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AA3BF40-3220-4CED-8DD9-3C1EB918EB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D97FC0D-8614-401C-9BAB-459AEC8683B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"/>
            <a:ext cx="5976938" cy="6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038600" cy="45704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704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6B6C86-97E4-4EB5-B614-AEA79BD151B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361279F-F03C-42A9-BDE7-28D8DC9AEDD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"/>
            <a:ext cx="5976938" cy="6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13594ED-F00A-4CD7-88C9-CD06679FD92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A6E4618-5EF6-4938-8274-DD395EF8DDB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8D07A70-8845-4666-90A5-66EA5EF71A2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4F2B416-7E8F-4E8E-A156-ED2FA79E1C8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"/>
            <a:ext cx="5976938" cy="6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7338"/>
            <a:ext cx="8229600" cy="45704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99EF1C-EF79-457F-9323-E27B0F3C079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6063" y="66675"/>
            <a:ext cx="2090737" cy="6061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66675"/>
            <a:ext cx="6119813" cy="6061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EA263D3-CC92-4AC3-957F-BB2ABBAB8D4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6675"/>
            <a:ext cx="5976938" cy="6921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038600" cy="4570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557338"/>
            <a:ext cx="4038600" cy="4570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67625" y="6478588"/>
            <a:ext cx="1019175" cy="379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21A61E-BD5C-4E36-90EC-9610AAF6E3B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5"/>
          <p:cNvSpPr txBox="1">
            <a:spLocks noChangeArrowheads="1"/>
          </p:cNvSpPr>
          <p:nvPr userDrawn="1"/>
        </p:nvSpPr>
        <p:spPr bwMode="auto">
          <a:xfrm>
            <a:off x="1168854" y="6500834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00" b="1" dirty="0">
                <a:solidFill>
                  <a:srgbClr val="4D4D4D"/>
                </a:solidFill>
              </a:rPr>
              <a:t>Company confidential    © DB Gear Systems Limited</a:t>
            </a:r>
          </a:p>
        </p:txBody>
      </p:sp>
      <p:pic>
        <p:nvPicPr>
          <p:cNvPr id="13" name="Picture 28" descr="Official Logo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715140" y="179786"/>
            <a:ext cx="2220913" cy="412750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0" y="785794"/>
            <a:ext cx="9144000" cy="198001"/>
          </a:xfrm>
          <a:prstGeom prst="rect">
            <a:avLst/>
          </a:prstGeom>
          <a:solidFill>
            <a:srgbClr val="0F238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eaLnBrk="0" hangingPunct="0">
              <a:spcBef>
                <a:spcPct val="30000"/>
              </a:spcBef>
            </a:pPr>
            <a:r>
              <a:rPr lang="en-GB" sz="800" spc="300" dirty="0" smtClean="0">
                <a:solidFill>
                  <a:srgbClr val="FFFFFF"/>
                </a:solidFill>
              </a:rPr>
              <a:t>www.conedrive.com</a:t>
            </a:r>
            <a:endParaRPr lang="en-GB" sz="800" spc="3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26" y="156205"/>
            <a:ext cx="6059487" cy="49053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11" y="199337"/>
            <a:ext cx="6059487" cy="490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7" name="Picture 38" descr="Untitled-1"/>
            <p:cNvPicPr>
              <a:picLocks noChangeAspect="1" noChangeArrowheads="1"/>
            </p:cNvPicPr>
            <p:nvPr userDrawn="1"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39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000">
                  <a:solidFill>
                    <a:srgbClr val="808080"/>
                  </a:solidFill>
                  <a:latin typeface="Myriad Pro" pitchFamily="34" charset="0"/>
                  <a:cs typeface="Arial" charset="0"/>
                </a:rPr>
                <a:t>Company confidential © DB Gear Systems Limited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214842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6" y="1600200"/>
            <a:ext cx="4181476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5"/>
          <p:cNvSpPr txBox="1">
            <a:spLocks noChangeArrowheads="1"/>
          </p:cNvSpPr>
          <p:nvPr userDrawn="1"/>
        </p:nvSpPr>
        <p:spPr bwMode="auto">
          <a:xfrm>
            <a:off x="1168854" y="6500834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00" b="1" dirty="0">
                <a:solidFill>
                  <a:srgbClr val="4D4D4D"/>
                </a:solidFill>
              </a:rPr>
              <a:t>Company confidential    © DB Gear Systems Limited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0" y="785794"/>
            <a:ext cx="9144000" cy="198001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eaLnBrk="0" hangingPunct="0">
              <a:spcBef>
                <a:spcPct val="30000"/>
              </a:spcBef>
            </a:pPr>
            <a:r>
              <a:rPr lang="en-GB" sz="800" spc="300" dirty="0" smtClean="0">
                <a:solidFill>
                  <a:srgbClr val="FFFFFF"/>
                </a:solidFill>
              </a:rPr>
              <a:t>www.conedrive.com</a:t>
            </a:r>
            <a:endParaRPr lang="en-GB" sz="800" spc="300" dirty="0">
              <a:solidFill>
                <a:srgbClr val="FFFFFF"/>
              </a:solidFill>
            </a:endParaRPr>
          </a:p>
        </p:txBody>
      </p:sp>
      <p:pic>
        <p:nvPicPr>
          <p:cNvPr id="5" name="Picture 4" descr="ConeDrive_Color_RGB_TM_72dp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260648"/>
            <a:ext cx="2267744" cy="338891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26" y="156205"/>
            <a:ext cx="6059487" cy="490537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11" y="199337"/>
            <a:ext cx="6059487" cy="490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2995"/>
            <a:ext cx="3600448" cy="984885"/>
          </a:xfrm>
          <a:prstGeom prst="rect">
            <a:avLst/>
          </a:prstGeom>
        </p:spPr>
        <p:txBody>
          <a:bodyPr tIns="0" bIns="0">
            <a:sp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500438"/>
            <a:ext cx="3571900" cy="861774"/>
          </a:xfrm>
        </p:spPr>
        <p:txBody>
          <a:bodyPr tIns="0" bIns="0">
            <a:spAutoFit/>
          </a:bodyPr>
          <a:lstStyle>
            <a:lvl1pPr marL="0" indent="0" algn="l">
              <a:buNone/>
              <a:defRPr sz="2800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8501063" y="6500813"/>
            <a:ext cx="500062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7EF652C-8EFD-43FC-9C5D-C7B46A226D58}" type="slidenum">
              <a:rPr lang="en-GB" sz="1000" b="1">
                <a:solidFill>
                  <a:srgbClr val="FFFFFF">
                    <a:lumMod val="75000"/>
                  </a:srgb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GB" sz="1000" b="1" dirty="0">
              <a:solidFill>
                <a:srgbClr val="FFFFFF">
                  <a:lumMod val="75000"/>
                </a:srgbClr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5929312" cy="571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214842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6" y="1600200"/>
            <a:ext cx="4181476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Z:\CDimages3(Gear images, logos, Manufacturing, Offices\logos &amp; templates\Davidbrown Gear Sys#10E2B0F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99000" y="714375"/>
            <a:ext cx="4373563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4876" y="2143116"/>
            <a:ext cx="3643338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4876" y="3870319"/>
            <a:ext cx="361479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0" y="0"/>
            <a:ext cx="4572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www.conedrive.com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238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611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040CC0-9B50-43C4-91F3-E3F440A3EE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C3271F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>
              <a:defRPr/>
            </a:pPr>
            <a:endParaRPr lang="en-GB" sz="14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465138"/>
            <a:ext cx="4105275" cy="498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173163" y="6564313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700" b="1">
                <a:solidFill>
                  <a:srgbClr val="4D4D4D"/>
                </a:solidFill>
                <a:latin typeface="Verdana" pitchFamily="34" charset="0"/>
              </a:rPr>
              <a:t>Company confidential    © DB Gear Systems Limited</a:t>
            </a:r>
          </a:p>
        </p:txBody>
      </p:sp>
      <p:sp>
        <p:nvSpPr>
          <p:cNvPr id="30823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331913" y="1844675"/>
            <a:ext cx="6769100" cy="107950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234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017838"/>
            <a:ext cx="6264275" cy="838200"/>
          </a:xfr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6C152-CF7F-40D0-95E8-C88970BF597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29EDD-67C0-4369-AD28-3B4F2958857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282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650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650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038600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56E52-B913-4A1A-9758-7FB434803A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B5C95-E71F-418A-881B-F327D37230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50664-64EE-4E6B-A905-B7E440E1BC6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80DBC-0D94-4F3C-9C67-EEB0954C8A7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BEA78-A561-4099-8B19-150A6A0A2D7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3C04C-F59B-49B3-B3F8-4D0C3FA9A32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E8BAC-3237-45E6-8702-F2B0D83E6E6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6063" y="66675"/>
            <a:ext cx="2090737" cy="6061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66675"/>
            <a:ext cx="6119813" cy="6061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7B43-FAFE-451A-845A-A245E5F591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0CA20-D7AC-46CF-A082-2EB9887049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2476A-2853-4B1C-AD42-12ABFF4709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5A1E8-03B8-46DE-804C-68CB2B5802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47C9-027F-4F4B-B255-03E72E6DE4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3D185-B9CF-40A0-AB0E-9EDC7DA124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E6850-04C4-4BB5-91C3-0FACDCDFEC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549D7-52E4-4C83-B4C5-D5E2CFABE7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EAB3C-6B34-49BD-9EE8-4CE3EF438B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2126F-3119-4A22-AA5C-7B51895849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4207-5F42-4973-8635-E1A2A23717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3F824-D564-4DC1-BFEB-7C3D7DED36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873944-B065-434C-8E29-6EBF98E486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783D0-38B8-4A36-91BA-09F39D02AB0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0CA20-D7AC-46CF-A082-2EB98870492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2476A-2853-4B1C-AD42-12ABFF4709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5A1E8-03B8-46DE-804C-68CB2B5802A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038600" cy="521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47C9-027F-4F4B-B255-03E72E6DE40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3D185-B9CF-40A0-AB0E-9EDC7DA1245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E6850-04C4-4BB5-91C3-0FACDCDFEC4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549D7-52E4-4C83-B4C5-D5E2CFABE7C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EAB3C-6B34-49BD-9EE8-4CE3EF438BC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2126F-3119-4A22-AA5C-7B518958498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279496"/>
            <a:ext cx="3008313" cy="649306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530" y="1285860"/>
            <a:ext cx="5111750" cy="484030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282" y="1928802"/>
            <a:ext cx="3008313" cy="4197361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4207-5F42-4973-8635-E1A2A237171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3F824-D564-4DC1-BFEB-7C3D7DED361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873944-B065-434C-8E29-6EBF98E4864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783D0-38B8-4A36-91BA-09F39D02AB0F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31" name="Rectangle 7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C3271F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endParaRPr lang="en-GB" sz="1400" smtClean="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30823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404813"/>
            <a:ext cx="4608512" cy="55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0823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331913" y="1844675"/>
            <a:ext cx="6769100" cy="107950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234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017838"/>
            <a:ext cx="6264275" cy="838200"/>
          </a:xfr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36" name="Text Box 12"/>
          <p:cNvSpPr txBox="1">
            <a:spLocks noChangeArrowheads="1"/>
          </p:cNvSpPr>
          <p:nvPr/>
        </p:nvSpPr>
        <p:spPr bwMode="auto">
          <a:xfrm>
            <a:off x="1173163" y="6564313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00" b="1" smtClean="0">
                <a:solidFill>
                  <a:srgbClr val="4D4D4D"/>
                </a:solidFill>
                <a:latin typeface="Verdana" pitchFamily="34" charset="0"/>
              </a:rPr>
              <a:t>Company confidential    © DB Gear Systems Limited</a:t>
            </a:r>
          </a:p>
        </p:txBody>
      </p:sp>
    </p:spTree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AEF9B09-BE04-4E57-BDB1-9E2DA7F7C6D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2D7117-E9EF-4BDD-B9E3-E30F4DCC98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7338"/>
            <a:ext cx="4038600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38600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56B1BBB-2BE8-429C-84A4-E4FC1925549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F7F68B-39FF-459B-A18D-6C4309FACDB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3A950E-E36D-4F62-8822-4CE3650F8AA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76840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44607"/>
            <a:ext cx="5486400" cy="365602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95972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D0B8005-F818-479A-B3CE-B7CF57DC5FA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B94851-3A7E-4199-9325-9BA304831FF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3F843F-C82A-448D-BBBA-409670C96FA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D7B72C-EAEB-42A8-9F78-69783684FB7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6063" y="66675"/>
            <a:ext cx="2090737" cy="6061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66675"/>
            <a:ext cx="6119813" cy="6061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AFBA34-1C03-4C50-ACD1-861211321E3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908050"/>
            <a:ext cx="4316412" cy="568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316413" cy="568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232025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925" y="260350"/>
            <a:ext cx="65452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260350"/>
            <a:ext cx="6553200" cy="4905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9388" y="908050"/>
            <a:ext cx="8785225" cy="56896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" y="260350"/>
            <a:ext cx="6553200" cy="4905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908050"/>
            <a:ext cx="4316412" cy="568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08050"/>
            <a:ext cx="4316413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29050"/>
            <a:ext cx="4316413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4925" y="260350"/>
            <a:ext cx="6553200" cy="4905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8" y="908050"/>
            <a:ext cx="4316412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08050"/>
            <a:ext cx="4316413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79388" y="3829050"/>
            <a:ext cx="4316412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829050"/>
            <a:ext cx="4316413" cy="276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4925" y="260350"/>
            <a:ext cx="8929688" cy="6337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8.wmf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8.wmf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86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5" name="Rectangle 21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1030" name="Picture 27" descr="Untitled-1"/>
            <p:cNvPicPr>
              <a:picLocks noChangeAspect="1" noChangeArrowheads="1"/>
            </p:cNvPicPr>
            <p:nvPr userDrawn="1"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3878" y="119"/>
              <a:ext cx="17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7" name="Rectangle 23"/>
            <p:cNvSpPr>
              <a:spLocks noChangeArrowheads="1"/>
            </p:cNvSpPr>
            <p:nvPr userDrawn="1"/>
          </p:nvSpPr>
          <p:spPr bwMode="auto">
            <a:xfrm>
              <a:off x="0" y="618"/>
              <a:ext cx="5760" cy="136"/>
            </a:xfrm>
            <a:prstGeom prst="rect">
              <a:avLst/>
            </a:prstGeom>
            <a:solidFill>
              <a:srgbClr val="EE3124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739" y="4134"/>
              <a:ext cx="428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000">
                  <a:solidFill>
                    <a:srgbClr val="808080"/>
                  </a:solidFill>
                  <a:latin typeface="Myriad Pro" pitchFamily="34" charset="0"/>
                  <a:cs typeface="Arial" charset="0"/>
                </a:rPr>
                <a:t>Company confidential © DB Gear Systems Limited</a:t>
              </a:r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14313" y="142875"/>
            <a:ext cx="59293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4313" y="1600200"/>
            <a:ext cx="87153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1" r:id="rId2"/>
    <p:sldLayoutId id="2147483750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948" r:id="rId11"/>
    <p:sldLayoutId id="2147483949" r:id="rId12"/>
    <p:sldLayoutId id="2147483950" r:id="rId13"/>
    <p:sldLayoutId id="2147483951" r:id="rId14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08050"/>
            <a:ext cx="822960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j-lt"/>
              </a:defRPr>
            </a:lvl1pPr>
          </a:lstStyle>
          <a:p>
            <a:pPr>
              <a:defRPr/>
            </a:pPr>
            <a:fld id="{855783D0-38B8-4A36-91BA-09F39D02AB0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pic>
        <p:nvPicPr>
          <p:cNvPr id="2054" name="Picture 2" descr="Final 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6213" y="188913"/>
            <a:ext cx="2078037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Line 3"/>
          <p:cNvSpPr>
            <a:spLocks noChangeShapeType="1"/>
          </p:cNvSpPr>
          <p:nvPr/>
        </p:nvSpPr>
        <p:spPr bwMode="auto">
          <a:xfrm>
            <a:off x="468313" y="765175"/>
            <a:ext cx="82073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AEEF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AEEF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AEEF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2296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1168854" y="6500834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00" b="1" dirty="0">
                <a:solidFill>
                  <a:srgbClr val="4D4D4D"/>
                </a:solidFill>
              </a:rPr>
              <a:t>Company confidential    © DB Gear Systems Limited</a:t>
            </a:r>
          </a:p>
        </p:txBody>
      </p:sp>
      <p:pic>
        <p:nvPicPr>
          <p:cNvPr id="4124" name="Picture 28" descr="Official Log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15140" y="179786"/>
            <a:ext cx="2220913" cy="412750"/>
          </a:xfrm>
          <a:prstGeom prst="rect">
            <a:avLst/>
          </a:prstGeom>
          <a:noFill/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785794"/>
            <a:ext cx="9144000" cy="198001"/>
          </a:xfrm>
          <a:prstGeom prst="rect">
            <a:avLst/>
          </a:prstGeom>
          <a:solidFill>
            <a:srgbClr val="20338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eaLnBrk="0" hangingPunct="0">
              <a:spcBef>
                <a:spcPct val="30000"/>
              </a:spcBef>
            </a:pPr>
            <a:r>
              <a:rPr lang="en-GB" sz="800" spc="300" dirty="0" smtClean="0">
                <a:solidFill>
                  <a:srgbClr val="FFFFFF"/>
                </a:solidFill>
              </a:rPr>
              <a:t>www.conedrive.com</a:t>
            </a:r>
            <a:endParaRPr lang="en-GB" sz="800" spc="3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</p:sldLayoutIdLst>
  <p:transition spd="med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9pPr>
    </p:titleStyle>
    <p:bodyStyle>
      <a:lvl1pPr marL="234950" indent="-2349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635000" indent="-2857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–"/>
        <a:defRPr sz="2600" b="1">
          <a:solidFill>
            <a:schemeClr val="tx1"/>
          </a:solidFill>
          <a:latin typeface="+mn-lt"/>
        </a:defRPr>
      </a:lvl2pPr>
      <a:lvl3pPr marL="1028700" indent="-2794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»"/>
        <a:defRPr sz="2200" b="1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•"/>
        <a:defRPr b="1">
          <a:solidFill>
            <a:schemeClr val="tx1"/>
          </a:solidFill>
          <a:latin typeface="+mn-lt"/>
        </a:defRPr>
      </a:lvl4pPr>
      <a:lvl5pPr marL="17145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–"/>
        <a:defRPr sz="1600" b="1">
          <a:solidFill>
            <a:schemeClr val="tx1"/>
          </a:solidFill>
          <a:latin typeface="+mn-lt"/>
        </a:defRPr>
      </a:lvl5pPr>
      <a:lvl6pPr marL="21717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6pPr>
      <a:lvl7pPr marL="26289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7pPr>
      <a:lvl8pPr marL="30861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8pPr>
      <a:lvl9pPr marL="35433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2296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1168854" y="6500834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00" b="1" dirty="0">
                <a:solidFill>
                  <a:srgbClr val="4D4D4D"/>
                </a:solidFill>
              </a:rPr>
              <a:t>Company confidential    © DB Gear Systems Limited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785794"/>
            <a:ext cx="9144000" cy="198001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r" eaLnBrk="0" hangingPunct="0">
              <a:spcBef>
                <a:spcPct val="30000"/>
              </a:spcBef>
            </a:pPr>
            <a:r>
              <a:rPr lang="en-GB" sz="800" spc="300" dirty="0" smtClean="0">
                <a:solidFill>
                  <a:srgbClr val="FFFFFF"/>
                </a:solidFill>
              </a:rPr>
              <a:t>www.conedrive.com</a:t>
            </a:r>
            <a:endParaRPr lang="en-GB" sz="800" spc="300" dirty="0">
              <a:solidFill>
                <a:srgbClr val="FFFFFF"/>
              </a:solidFill>
            </a:endParaRPr>
          </a:p>
        </p:txBody>
      </p:sp>
      <p:pic>
        <p:nvPicPr>
          <p:cNvPr id="6" name="Picture 5" descr="ConeDrive_Color_RGB_TM_72dpi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260648"/>
            <a:ext cx="2267744" cy="3388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</p:sldLayoutIdLst>
  <p:transition spd="med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</a:defRPr>
      </a:lvl9pPr>
    </p:titleStyle>
    <p:bodyStyle>
      <a:lvl1pPr marL="234950" indent="-2349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635000" indent="-2857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–"/>
        <a:defRPr sz="2600" b="1">
          <a:solidFill>
            <a:schemeClr val="tx1"/>
          </a:solidFill>
          <a:latin typeface="+mn-lt"/>
        </a:defRPr>
      </a:lvl2pPr>
      <a:lvl3pPr marL="1028700" indent="-2794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»"/>
        <a:defRPr sz="2200" b="1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•"/>
        <a:defRPr b="1">
          <a:solidFill>
            <a:schemeClr val="tx1"/>
          </a:solidFill>
          <a:latin typeface="+mn-lt"/>
        </a:defRPr>
      </a:lvl4pPr>
      <a:lvl5pPr marL="17145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0F238C"/>
        </a:buClr>
        <a:buChar char="–"/>
        <a:defRPr sz="1600" b="1">
          <a:solidFill>
            <a:schemeClr val="tx1"/>
          </a:solidFill>
          <a:latin typeface="+mn-lt"/>
        </a:defRPr>
      </a:lvl5pPr>
      <a:lvl6pPr marL="21717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6pPr>
      <a:lvl7pPr marL="26289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7pPr>
      <a:lvl8pPr marL="30861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8pPr>
      <a:lvl9pPr marL="3543300" indent="-22860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184C8C"/>
        </a:buClr>
        <a:buChar char="–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87" name="Rectangle 11"/>
          <p:cNvSpPr>
            <a:spLocks noChangeArrowheads="1"/>
          </p:cNvSpPr>
          <p:nvPr/>
        </p:nvSpPr>
        <p:spPr bwMode="auto">
          <a:xfrm>
            <a:off x="0" y="836613"/>
            <a:ext cx="9144000" cy="87312"/>
          </a:xfrm>
          <a:prstGeom prst="rect">
            <a:avLst/>
          </a:prstGeom>
          <a:gradFill rotWithShape="1">
            <a:gsLst>
              <a:gs pos="0">
                <a:srgbClr val="EC1429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>
              <a:defRPr/>
            </a:pPr>
            <a:endParaRPr lang="en-GB" sz="14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229600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66675"/>
            <a:ext cx="597693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029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711200"/>
            <a:ext cx="2843212" cy="344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6188" name="Rectangle 12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C3271F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>
              <a:defRPr/>
            </a:pPr>
            <a:endParaRPr lang="en-GB" sz="14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619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7625" y="6478588"/>
            <a:ext cx="10191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5C699A6B-4DEB-4487-B1DF-F079AE83FBEC}" type="slidenum">
              <a:rPr lang="en-US" b="1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306191" name="Text Box 15"/>
          <p:cNvSpPr txBox="1">
            <a:spLocks noChangeArrowheads="1"/>
          </p:cNvSpPr>
          <p:nvPr/>
        </p:nvSpPr>
        <p:spPr bwMode="auto">
          <a:xfrm>
            <a:off x="1154113" y="6564313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700" b="1">
                <a:solidFill>
                  <a:srgbClr val="4D4D4D"/>
                </a:solidFill>
                <a:latin typeface="Verdana" pitchFamily="34" charset="0"/>
              </a:rPr>
              <a:t>Company confidential    © DB Gear Systems Limited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med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271F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3271F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3271F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3271F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08050"/>
            <a:ext cx="822960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j-lt"/>
              </a:defRPr>
            </a:lvl1pPr>
          </a:lstStyle>
          <a:p>
            <a:pPr>
              <a:defRPr/>
            </a:pPr>
            <a:fld id="{855783D0-38B8-4A36-91BA-09F39D02AB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54" name="Picture 2" descr="Final 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6213" y="188913"/>
            <a:ext cx="2078037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Line 3"/>
          <p:cNvSpPr>
            <a:spLocks noChangeShapeType="1"/>
          </p:cNvSpPr>
          <p:nvPr/>
        </p:nvSpPr>
        <p:spPr bwMode="auto">
          <a:xfrm>
            <a:off x="468313" y="765175"/>
            <a:ext cx="82073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08050"/>
            <a:ext cx="822960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j-lt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j-lt"/>
              </a:defRPr>
            </a:lvl1pPr>
          </a:lstStyle>
          <a:p>
            <a:pPr>
              <a:defRPr/>
            </a:pPr>
            <a:fld id="{855783D0-38B8-4A36-91BA-09F39D02AB0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pic>
        <p:nvPicPr>
          <p:cNvPr id="2054" name="Picture 2" descr="Final 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6213" y="188913"/>
            <a:ext cx="2078037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Line 3"/>
          <p:cNvSpPr>
            <a:spLocks noChangeShapeType="1"/>
          </p:cNvSpPr>
          <p:nvPr/>
        </p:nvSpPr>
        <p:spPr bwMode="auto">
          <a:xfrm>
            <a:off x="468313" y="765175"/>
            <a:ext cx="82073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87" name="Rectangle 11"/>
          <p:cNvSpPr>
            <a:spLocks noChangeArrowheads="1"/>
          </p:cNvSpPr>
          <p:nvPr/>
        </p:nvSpPr>
        <p:spPr bwMode="auto">
          <a:xfrm>
            <a:off x="0" y="836613"/>
            <a:ext cx="9144000" cy="87312"/>
          </a:xfrm>
          <a:prstGeom prst="rect">
            <a:avLst/>
          </a:prstGeom>
          <a:gradFill rotWithShape="1">
            <a:gsLst>
              <a:gs pos="0">
                <a:srgbClr val="EC1429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endParaRPr lang="en-GB" sz="1400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7338"/>
            <a:ext cx="8229600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618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66675"/>
            <a:ext cx="597693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306185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711200"/>
            <a:ext cx="2843212" cy="344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06188" name="Rectangle 12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C3271F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0" hangingPunct="0"/>
            <a:endParaRPr lang="en-GB" sz="1400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619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7625" y="6478588"/>
            <a:ext cx="10191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69FFE936-67C8-4B8F-A551-8F5F7B75379E}" type="slidenum">
              <a:rPr lang="en-US" sz="1200" smtClean="0">
                <a:solidFill>
                  <a:srgbClr val="FFFFFF"/>
                </a:solidFill>
              </a:rPr>
              <a:pPr/>
              <a:t>‹#›</a:t>
            </a:fld>
            <a:endParaRPr lang="en-US" sz="1200" smtClean="0">
              <a:solidFill>
                <a:srgbClr val="FFFFFF"/>
              </a:solidFill>
            </a:endParaRPr>
          </a:p>
        </p:txBody>
      </p:sp>
      <p:sp>
        <p:nvSpPr>
          <p:cNvPr id="306191" name="Text Box 15"/>
          <p:cNvSpPr txBox="1">
            <a:spLocks noChangeArrowheads="1"/>
          </p:cNvSpPr>
          <p:nvPr/>
        </p:nvSpPr>
        <p:spPr bwMode="auto">
          <a:xfrm>
            <a:off x="1154113" y="6564313"/>
            <a:ext cx="680402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00" b="1" smtClean="0">
                <a:solidFill>
                  <a:srgbClr val="4D4D4D"/>
                </a:solidFill>
                <a:latin typeface="Verdana" pitchFamily="34" charset="0"/>
              </a:rPr>
              <a:t>Company confidential    © DB Gear Systems Limited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ransition spd="med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3271F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3271F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3271F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127875" y="6583363"/>
            <a:ext cx="20161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>
                <a:solidFill>
                  <a:srgbClr val="FFFFFF"/>
                </a:solidFill>
                <a:latin typeface="Verdana" pitchFamily="34" charset="0"/>
              </a:rPr>
              <a:t>www.clydepumps.com</a:t>
            </a:r>
          </a:p>
        </p:txBody>
      </p:sp>
      <p:pic>
        <p:nvPicPr>
          <p:cNvPr id="6147" name="Picture 3" descr="Thick_line_4pp with url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40500"/>
            <a:ext cx="91440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Thin_line_4ppaltered copy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6948488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925" y="260350"/>
            <a:ext cx="65532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908050"/>
            <a:ext cx="8785225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6151" name="Picture 7" descr="CLYDEUNION Pumps LOGO july2009 -small rgb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115888"/>
            <a:ext cx="239871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60338" y="6599238"/>
            <a:ext cx="4524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D94023E3-D476-4B63-94B2-AABED750E914}" type="slidenum">
              <a:rPr lang="en-GB" sz="800">
                <a:solidFill>
                  <a:srgbClr val="FFFFFF"/>
                </a:solidFill>
                <a:latin typeface="Verdana" pitchFamily="34" charset="0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GB" sz="8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79388" y="6732588"/>
            <a:ext cx="13684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400">
                <a:solidFill>
                  <a:srgbClr val="FFFFFF"/>
                </a:solidFill>
                <a:latin typeface="Verdana" pitchFamily="34" charset="0"/>
              </a:rPr>
              <a:t>© CLYDEUNION Pumps 2009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</p:sldLayoutIdLst>
  <p:transition spd="med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000" b="1" i="1">
          <a:solidFill>
            <a:srgbClr val="004C99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4C99"/>
        </a:buClr>
        <a:buFont typeface="Wingdings" pitchFamily="2" charset="2"/>
        <a:buChar char="§"/>
        <a:defRPr sz="1600">
          <a:solidFill>
            <a:srgbClr val="0098D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C99"/>
        </a:buClr>
        <a:buFont typeface="Arial" charset="0"/>
        <a:buChar char="–"/>
        <a:defRPr sz="1400">
          <a:solidFill>
            <a:srgbClr val="004C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C99"/>
        </a:buClr>
        <a:buChar char="•"/>
        <a:defRPr sz="1200">
          <a:solidFill>
            <a:srgbClr val="004C99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12" Type="http://schemas.openxmlformats.org/officeDocument/2006/relationships/image" Target="../media/image21.jpeg"/><Relationship Id="rId17" Type="http://schemas.openxmlformats.org/officeDocument/2006/relationships/image" Target="../media/image25.gif"/><Relationship Id="rId2" Type="http://schemas.openxmlformats.org/officeDocument/2006/relationships/hyperlink" Target="http://www.tatasteel.com/default.asp" TargetMode="External"/><Relationship Id="rId16" Type="http://schemas.openxmlformats.org/officeDocument/2006/relationships/hyperlink" Target="http://www.cblhi.com/en/Default.aspx" TargetMode="External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bluescopesteel.com/" TargetMode="External"/><Relationship Id="rId11" Type="http://schemas.openxmlformats.org/officeDocument/2006/relationships/hyperlink" Target="http://www.baosteel.com/group_e/index.asp" TargetMode="External"/><Relationship Id="rId5" Type="http://schemas.openxmlformats.org/officeDocument/2006/relationships/image" Target="../media/image16.gif"/><Relationship Id="rId15" Type="http://schemas.openxmlformats.org/officeDocument/2006/relationships/image" Target="../media/image24.png"/><Relationship Id="rId10" Type="http://schemas.openxmlformats.org/officeDocument/2006/relationships/image" Target="../media/image20.jpeg"/><Relationship Id="rId19" Type="http://schemas.openxmlformats.org/officeDocument/2006/relationships/hyperlink" Target="http://www.ecodesk.com/sustainability/abb" TargetMode="External"/><Relationship Id="rId4" Type="http://schemas.openxmlformats.org/officeDocument/2006/relationships/image" Target="../media/image15.gif"/><Relationship Id="rId9" Type="http://schemas.openxmlformats.org/officeDocument/2006/relationships/image" Target="../media/image19.jpeg"/><Relationship Id="rId14" Type="http://schemas.openxmlformats.org/officeDocument/2006/relationships/image" Target="../media/image2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w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3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868863"/>
            <a:ext cx="9144000" cy="1081087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N" dirty="0"/>
          </a:p>
        </p:txBody>
      </p:sp>
      <p:sp>
        <p:nvSpPr>
          <p:cNvPr id="5" name="Title 7"/>
          <p:cNvSpPr txBox="1">
            <a:spLocks/>
          </p:cNvSpPr>
          <p:nvPr/>
        </p:nvSpPr>
        <p:spPr bwMode="auto">
          <a:xfrm>
            <a:off x="366713" y="4991100"/>
            <a:ext cx="34861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400" dirty="0" smtClean="0">
                <a:solidFill>
                  <a:srgbClr val="EE3124"/>
                </a:solidFill>
              </a:rPr>
              <a:t>The metals industry </a:t>
            </a:r>
            <a:r>
              <a:rPr lang="en-GB" altLang="en-US" sz="2400" dirty="0" smtClean="0"/>
              <a:t>driven by David Brown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628800"/>
            <a:ext cx="4645326" cy="460197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4866626"/>
            <a:ext cx="9144001" cy="144037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-3" y="3253548"/>
            <a:ext cx="9144001" cy="144037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-2" y="1638672"/>
            <a:ext cx="9144001" cy="143028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318" y="323603"/>
            <a:ext cx="5929312" cy="333797"/>
          </a:xfrm>
        </p:spPr>
        <p:txBody>
          <a:bodyPr anchor="t"/>
          <a:lstStyle/>
          <a:p>
            <a:r>
              <a:rPr lang="en-GB" sz="2000" dirty="0" smtClean="0"/>
              <a:t>Conveyor Drives</a:t>
            </a:r>
            <a:endParaRPr lang="en-GB" sz="2000" dirty="0"/>
          </a:p>
        </p:txBody>
      </p:sp>
      <p:pic>
        <p:nvPicPr>
          <p:cNvPr id="1026" name="Picture 2" descr="D:\DOCS\Standard\Pierre_work\Photographs and pictures\Image01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5" y="1638672"/>
            <a:ext cx="1907703" cy="14307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28318" y="2076817"/>
            <a:ext cx="571183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A base plated shaft mounted conveyor unit power pack, with a David Brown South Africa Series L Gear unit</a:t>
            </a:r>
            <a:endParaRPr lang="en-GB" sz="1500" dirty="0"/>
          </a:p>
        </p:txBody>
      </p:sp>
      <p:pic>
        <p:nvPicPr>
          <p:cNvPr id="1027" name="Picture 3" descr="D:\DOCS\Standard\Pierre_work\Photographs and pictures\Sishen site visit 22-06-2010\L00421\PICT04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8936" y="4866626"/>
            <a:ext cx="1920496" cy="1440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D:\DOCS\Standard\Pierre_work\Photographs and pictures\Sishen site visit 22-06-2010\TRA63 After 5 months\06092010(023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212" y="4878019"/>
            <a:ext cx="1904788" cy="14289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69307" y="5194397"/>
            <a:ext cx="4889628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A DB Series L gear </a:t>
            </a:r>
            <a:r>
              <a:rPr lang="en-GB" sz="1500" dirty="0" smtClean="0"/>
              <a:t>unit, Left- </a:t>
            </a:r>
            <a:r>
              <a:rPr lang="en-GB" sz="1500" dirty="0"/>
              <a:t>as manufactured,</a:t>
            </a:r>
          </a:p>
          <a:p>
            <a:r>
              <a:rPr lang="en-GB" sz="1500" dirty="0" smtClean="0"/>
              <a:t>     Right- </a:t>
            </a:r>
            <a:r>
              <a:rPr lang="en-GB" sz="1500" dirty="0"/>
              <a:t>in operation under the harsh conditions </a:t>
            </a:r>
            <a:r>
              <a:rPr lang="en-GB" sz="1500" dirty="0" smtClean="0"/>
              <a:t>of</a:t>
            </a:r>
          </a:p>
          <a:p>
            <a:r>
              <a:rPr lang="en-GB" sz="1500" dirty="0" smtClean="0"/>
              <a:t>     </a:t>
            </a:r>
            <a:r>
              <a:rPr lang="en-GB" sz="1500" dirty="0"/>
              <a:t>an iron ore </a:t>
            </a:r>
            <a:r>
              <a:rPr lang="en-GB" sz="1500" dirty="0" smtClean="0"/>
              <a:t>mine</a:t>
            </a:r>
            <a:endParaRPr lang="en-GB" sz="1500" dirty="0"/>
          </a:p>
        </p:txBody>
      </p:sp>
      <p:pic>
        <p:nvPicPr>
          <p:cNvPr id="1029" name="Picture 5" descr="D:\DOCS\Standard\Pierre_work\Photographs and pictures\Xstrata_photos_underground_site visit_19-02-2009\100_864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4" y="3253059"/>
            <a:ext cx="1909387" cy="143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62260" y="3773464"/>
            <a:ext cx="6613995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A bell housing shaft mounted series L conveyor power pack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15498" y="271334"/>
            <a:ext cx="5237307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Raw Material Crushing &amp; Grinding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220" name="Picture 3" descr="Ceme_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0" y="1230660"/>
            <a:ext cx="3768667" cy="275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 descr="Mini_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30660"/>
            <a:ext cx="3604248" cy="275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Mini_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69453"/>
            <a:ext cx="3600553" cy="27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6" descr="Mini_0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491" y="4069453"/>
            <a:ext cx="3770513" cy="27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237879" y="233489"/>
            <a:ext cx="4581922" cy="55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Girth Gears and Pinions for 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Material Crushing &amp; </a:t>
            </a:r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Grinding Mills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 descr="Large Gears_00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620891"/>
            <a:ext cx="6214469" cy="3620736"/>
          </a:xfrm>
          <a:prstGeom prst="rect">
            <a:avLst/>
          </a:prstGeom>
        </p:spPr>
      </p:pic>
      <p:pic>
        <p:nvPicPr>
          <p:cNvPr id="8" name="Picture 7" descr="Large Gears_00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0192" y="2620891"/>
            <a:ext cx="2843807" cy="36207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237877" y="1845985"/>
            <a:ext cx="86546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David Brown has capacity to manufacture gears up to 14m diameter for ball mill applications, and to supply associated mill drives and pinions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261566" y="368868"/>
            <a:ext cx="5237307" cy="26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Kiln Drives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Picture 7" descr="Meta_01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725" y="1656681"/>
            <a:ext cx="4091524" cy="3024335"/>
          </a:xfrm>
          <a:prstGeom prst="rect">
            <a:avLst/>
          </a:prstGeom>
        </p:spPr>
      </p:pic>
      <p:pic>
        <p:nvPicPr>
          <p:cNvPr id="5" name="Picture 4" descr="Ceme_01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5" y="1656680"/>
            <a:ext cx="4091524" cy="3024336"/>
          </a:xfrm>
          <a:prstGeom prst="rect">
            <a:avLst/>
          </a:prstGeom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0725" y="4864473"/>
            <a:ext cx="4091524" cy="10156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charset="0"/>
                <a:cs typeface="Arial" charset="0"/>
              </a:rPr>
              <a:t>Kiln drive for Tianjin Pipe Company, </a:t>
            </a:r>
            <a:r>
              <a:rPr lang="en-US" sz="1500" dirty="0" smtClean="0">
                <a:latin typeface="Arial" charset="0"/>
                <a:cs typeface="Arial" charset="0"/>
              </a:rPr>
              <a:t>China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>
              <a:latin typeface="Arial" charset="0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 smtClean="0">
              <a:latin typeface="Arial" charset="0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>
              <a:latin typeface="Arial" charset="0"/>
              <a:cs typeface="Arial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810126" y="4864474"/>
            <a:ext cx="4091524" cy="10156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charset="0"/>
                <a:cs typeface="Arial" charset="0"/>
              </a:rPr>
              <a:t>David Brown can supply complete packages for kiln drives, including the primary drive, barring drive, pinions and girth gears.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8542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3940" y="305497"/>
            <a:ext cx="5433331" cy="348679"/>
          </a:xfrm>
        </p:spPr>
        <p:txBody>
          <a:bodyPr anchor="t"/>
          <a:lstStyle/>
          <a:p>
            <a:pPr eaLnBrk="1" hangingPunct="1"/>
            <a:r>
              <a:rPr lang="en-US" altLang="zh-CN" sz="2000" dirty="0" smtClean="0">
                <a:ea typeface="华文新魏" pitchFamily="2" charset="-122"/>
              </a:rPr>
              <a:t>Converter and Furnace Tilt Drives</a:t>
            </a:r>
            <a:endParaRPr lang="zh-CN" altLang="en-US" sz="2000" dirty="0" smtClean="0">
              <a:ea typeface="华文新魏" pitchFamily="2" charset="-122"/>
            </a:endParaRPr>
          </a:p>
        </p:txBody>
      </p:sp>
      <p:pic>
        <p:nvPicPr>
          <p:cNvPr id="62467" name="Picture 4" descr="2008748270818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4048" y="2598811"/>
            <a:ext cx="4139952" cy="385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5" descr="200874826313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" y="2598812"/>
            <a:ext cx="4891109" cy="385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1904201"/>
            <a:ext cx="547124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Converter Tilt drive supplied to Tangshan Stainless - China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3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8" b="37444"/>
          <a:stretch/>
        </p:blipFill>
        <p:spPr bwMode="auto">
          <a:xfrm>
            <a:off x="0" y="1638672"/>
            <a:ext cx="9144000" cy="40324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2" y="5797378"/>
            <a:ext cx="9144001" cy="65595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40" y="5884610"/>
            <a:ext cx="4132263" cy="481495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zh-C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宋体" charset="-122"/>
              </a:rPr>
              <a:t>Furnace Tilt Drive for New Zealand Steel</a:t>
            </a:r>
          </a:p>
          <a:p>
            <a:pPr eaLnBrk="1" hangingPunct="1">
              <a:lnSpc>
                <a:spcPct val="80000"/>
              </a:lnSpc>
            </a:pPr>
            <a:r>
              <a:rPr lang="en-GB" altLang="zh-C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宋体" charset="-122"/>
              </a:rPr>
              <a:t>Output Torque 2000 kNm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3940" y="305497"/>
            <a:ext cx="5433331" cy="348679"/>
          </a:xfrm>
        </p:spPr>
        <p:txBody>
          <a:bodyPr anchor="t"/>
          <a:lstStyle/>
          <a:p>
            <a:pPr eaLnBrk="1" hangingPunct="1"/>
            <a:r>
              <a:rPr lang="en-US" altLang="zh-CN" sz="2000" dirty="0" smtClean="0">
                <a:ea typeface="华文新魏" pitchFamily="2" charset="-122"/>
              </a:rPr>
              <a:t>Converter and Furnace Tilt Drives</a:t>
            </a:r>
            <a:endParaRPr lang="zh-CN" altLang="en-US" sz="2000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" y="5589240"/>
            <a:ext cx="9144001" cy="8640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40" y="5701654"/>
            <a:ext cx="6444208" cy="639269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zh-C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宋体" charset="-122"/>
              </a:rPr>
              <a:t>Furnace Tilt Drive for Tata Steel Scunthorpe works 24”x36”x48” TRGU</a:t>
            </a:r>
          </a:p>
          <a:p>
            <a:pPr eaLnBrk="1" hangingPunct="1"/>
            <a:r>
              <a:rPr lang="en-GB" altLang="zh-C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宋体" charset="-122"/>
              </a:rPr>
              <a:t>Driving BOS Vessel Bull Wheel (Weight 40000 kg)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808038" y="3598863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2400" dirty="0">
              <a:latin typeface="Times New Roman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3940" y="305497"/>
            <a:ext cx="5433331" cy="348679"/>
          </a:xfrm>
        </p:spPr>
        <p:txBody>
          <a:bodyPr anchor="t"/>
          <a:lstStyle/>
          <a:p>
            <a:pPr eaLnBrk="1" hangingPunct="1"/>
            <a:r>
              <a:rPr lang="en-US" altLang="zh-CN" sz="2000" dirty="0" smtClean="0">
                <a:ea typeface="华文新魏" pitchFamily="2" charset="-122"/>
              </a:rPr>
              <a:t>Converter and Furnace Tilt Drives</a:t>
            </a:r>
            <a:endParaRPr lang="zh-CN" altLang="en-US" sz="2000" dirty="0" smtClean="0">
              <a:ea typeface="华文新魏" pitchFamily="2" charset="-122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3"/>
          <a:stretch/>
        </p:blipFill>
        <p:spPr>
          <a:xfrm>
            <a:off x="0" y="1627516"/>
            <a:ext cx="9144000" cy="381770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2" descr="Meta_03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27516"/>
            <a:ext cx="9144000" cy="388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2" y="5636596"/>
            <a:ext cx="9144001" cy="672724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236744" y="5811376"/>
            <a:ext cx="7215576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Detail of Bull Wheel for Furnace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Tilt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Drive for Tata Steel Scunthorpe Works</a:t>
            </a:r>
            <a:endParaRPr lang="en-GB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3940" y="305497"/>
            <a:ext cx="5433331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CN" sz="2000" dirty="0" smtClean="0">
                <a:ea typeface="华文新魏" pitchFamily="2" charset="-122"/>
              </a:rPr>
              <a:t>Converter and Furnace Tilt Drives</a:t>
            </a:r>
            <a:endParaRPr lang="zh-CN" altLang="en-US" sz="2000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2" name="Picture 4" descr="corus_full_300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531370"/>
            <a:ext cx="6084168" cy="455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3940" y="305497"/>
            <a:ext cx="5433331" cy="348679"/>
          </a:xfrm>
        </p:spPr>
        <p:txBody>
          <a:bodyPr anchor="t"/>
          <a:lstStyle/>
          <a:p>
            <a:pPr eaLnBrk="1" hangingPunct="1"/>
            <a:r>
              <a:rPr lang="en-US" altLang="zh-CN" sz="2000" dirty="0" smtClean="0">
                <a:ea typeface="华文新魏" pitchFamily="2" charset="-122"/>
              </a:rPr>
              <a:t>Converter and Furnace Tilt Drives</a:t>
            </a:r>
            <a:endParaRPr lang="zh-CN" altLang="en-US" sz="2000" dirty="0" smtClean="0">
              <a:ea typeface="华文新魏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12161" y="1628800"/>
            <a:ext cx="3131839" cy="439248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28184" y="1916832"/>
            <a:ext cx="2592287" cy="2663825"/>
          </a:xfrm>
        </p:spPr>
        <p:txBody>
          <a:bodyPr/>
          <a:lstStyle/>
          <a:p>
            <a:r>
              <a:rPr lang="en-GB" sz="1500" dirty="0"/>
              <a:t>Furnace Tilt Drive Bull Wheel &amp; Pinions</a:t>
            </a:r>
          </a:p>
          <a:p>
            <a:pPr lvl="1"/>
            <a:endParaRPr lang="en-GB" sz="1500" dirty="0"/>
          </a:p>
          <a:p>
            <a:pPr lvl="1"/>
            <a:r>
              <a:rPr lang="en-GB" sz="1300" dirty="0"/>
              <a:t>Bull Wheel designed as a </a:t>
            </a:r>
            <a:r>
              <a:rPr lang="en-GB" sz="1300" dirty="0" smtClean="0"/>
              <a:t>fabrication rather than a casting with full F.E.A.</a:t>
            </a:r>
          </a:p>
          <a:p>
            <a:pPr lvl="1">
              <a:buFontTx/>
              <a:buNone/>
            </a:pPr>
            <a:endParaRPr lang="en-GB" sz="1300" dirty="0"/>
          </a:p>
          <a:p>
            <a:pPr lvl="1"/>
            <a:r>
              <a:rPr lang="en-GB" sz="1300" dirty="0"/>
              <a:t>Bull Pinions Case Hardened &amp; Profile ground.(DB Standard)</a:t>
            </a:r>
            <a:endParaRPr lang="en-GB" sz="1300" dirty="0">
              <a:solidFill>
                <a:srgbClr val="FF0000"/>
              </a:solidFill>
            </a:endParaRPr>
          </a:p>
          <a:p>
            <a:pPr lvl="1"/>
            <a:endParaRPr lang="en-GB" sz="1500" dirty="0"/>
          </a:p>
          <a:p>
            <a:pPr lvl="1"/>
            <a:endParaRPr lang="en-GB" sz="1500" dirty="0"/>
          </a:p>
          <a:p>
            <a:pPr lvl="1"/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52" y="370798"/>
            <a:ext cx="4454780" cy="237990"/>
          </a:xfrm>
        </p:spPr>
        <p:txBody>
          <a:bodyPr/>
          <a:lstStyle/>
          <a:p>
            <a:r>
              <a:rPr lang="en-GB" sz="2000" dirty="0" smtClean="0"/>
              <a:t>Main Hoist Drives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1675" y="1796190"/>
            <a:ext cx="79507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Twin input hoist differential unit for 500Tonne ladle Hoist – Tata Steel Scunthorpe works</a:t>
            </a:r>
            <a:endParaRPr lang="en-GB" sz="15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6"/>
          <a:stretch/>
        </p:blipFill>
        <p:spPr bwMode="auto">
          <a:xfrm>
            <a:off x="-1" y="2386980"/>
            <a:ext cx="479367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P1010205.JPG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5527" y="2386980"/>
            <a:ext cx="4248472" cy="3483006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269514" y="332656"/>
            <a:ext cx="5390284" cy="2735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smtClean="0"/>
              <a:t>Revision Control</a:t>
            </a:r>
            <a:endParaRPr lang="en-GB" sz="2000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643570"/>
              </p:ext>
            </p:extLst>
          </p:nvPr>
        </p:nvGraphicFramePr>
        <p:xfrm>
          <a:off x="323528" y="1844824"/>
          <a:ext cx="8424936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04156"/>
                <a:gridCol w="1404156"/>
                <a:gridCol w="1404156"/>
                <a:gridCol w="1404156"/>
                <a:gridCol w="1404156"/>
                <a:gridCol w="14041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Up-issued by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Issue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GB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Issue</a:t>
                      </a:r>
                      <a:endParaRPr lang="en-GB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23/8/2012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38672"/>
            <a:ext cx="9144000" cy="38785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2" y="5660876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4517" name="Picture 4" descr="steelapp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4077072"/>
            <a:ext cx="2520280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305497"/>
            <a:ext cx="7602975" cy="36004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000" dirty="0" smtClean="0"/>
              <a:t>Continuous Casting Machines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512" y="5835588"/>
            <a:ext cx="8352928" cy="288776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1500" dirty="0" smtClean="0"/>
              <a:t>Worm gear driven Continuous Casting machine String Guides</a:t>
            </a:r>
          </a:p>
          <a:p>
            <a:pPr eaLnBrk="1" hangingPunct="1"/>
            <a:endParaRPr lang="en-US" sz="15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38672"/>
            <a:ext cx="9144000" cy="38785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" y="5660876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79512" y="5835960"/>
            <a:ext cx="8208912" cy="28803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zh-CN" sz="1500" dirty="0" smtClean="0">
                <a:ea typeface="宋体" charset="-122"/>
              </a:rPr>
              <a:t>Planetary Roller Table Drives for Continuous Casting machines for Tata Steel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305497"/>
            <a:ext cx="7602975" cy="36004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000" dirty="0" smtClean="0"/>
              <a:t>Continuous Casting Machines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55976" y="6406133"/>
            <a:ext cx="22322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4" name="Picture 5" descr="I~00000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2399816"/>
            <a:ext cx="3851920" cy="4426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181000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99814"/>
            <a:ext cx="5205153" cy="443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356" y="1780034"/>
            <a:ext cx="7124947" cy="3554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Planetary aluminium continuous caster drive units for Novelis France</a:t>
            </a:r>
            <a:endParaRPr lang="en-GB" sz="15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305497"/>
            <a:ext cx="7602975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dirty="0" smtClean="0"/>
              <a:t>Continuous Casting Machines (</a:t>
            </a:r>
            <a:r>
              <a:rPr lang="en-US" sz="2000" dirty="0" err="1" smtClean="0"/>
              <a:t>Aluminium</a:t>
            </a:r>
            <a:r>
              <a:rPr lang="en-US" sz="2000" dirty="0" smtClean="0"/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0" name="Picture 5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77"/>
          <a:stretch/>
        </p:blipFill>
        <p:spPr bwMode="auto">
          <a:xfrm>
            <a:off x="644986" y="1928197"/>
            <a:ext cx="3566974" cy="28689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3" y="1928196"/>
            <a:ext cx="4085745" cy="289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308221"/>
            <a:ext cx="5976664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华文新魏" pitchFamily="2" charset="-122"/>
                <a:cs typeface="Arial" pitchFamily="34" charset="0"/>
              </a:rPr>
              <a:t>Roughin</a:t>
            </a: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g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44986" y="4869160"/>
            <a:ext cx="3566974" cy="784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 smtClean="0">
              <a:latin typeface="Arial" charset="0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charset="0"/>
                <a:cs typeface="Arial" charset="0"/>
              </a:rPr>
              <a:t>Customer </a:t>
            </a:r>
            <a:r>
              <a:rPr lang="en-US" sz="1500" dirty="0" err="1">
                <a:latin typeface="Arial" charset="0"/>
                <a:cs typeface="Arial" charset="0"/>
              </a:rPr>
              <a:t>Arcelor</a:t>
            </a:r>
            <a:r>
              <a:rPr lang="en-US" sz="1500" dirty="0">
                <a:latin typeface="Arial" charset="0"/>
                <a:cs typeface="Arial" charset="0"/>
              </a:rPr>
              <a:t> Mittal </a:t>
            </a:r>
            <a:r>
              <a:rPr lang="en-US" sz="1500" dirty="0" smtClean="0">
                <a:latin typeface="Arial" charset="0"/>
                <a:cs typeface="Arial" charset="0"/>
              </a:rPr>
              <a:t>France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>
              <a:latin typeface="Arial" charset="0"/>
              <a:cs typeface="Arial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499992" y="4869160"/>
            <a:ext cx="4085745" cy="784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 smtClean="0">
              <a:latin typeface="Arial" charset="0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charset="0"/>
                <a:cs typeface="Arial" charset="0"/>
              </a:rPr>
              <a:t>140 </a:t>
            </a:r>
            <a:r>
              <a:rPr lang="en-US" sz="1500" dirty="0" err="1">
                <a:latin typeface="Arial" charset="0"/>
                <a:cs typeface="Arial" charset="0"/>
              </a:rPr>
              <a:t>tonne</a:t>
            </a:r>
            <a:r>
              <a:rPr lang="en-US" sz="1500" dirty="0">
                <a:latin typeface="Arial" charset="0"/>
                <a:cs typeface="Arial" charset="0"/>
              </a:rPr>
              <a:t> 15MW Rolling Mill </a:t>
            </a:r>
            <a:r>
              <a:rPr lang="en-US" sz="1500" dirty="0" smtClean="0">
                <a:latin typeface="Arial" charset="0"/>
                <a:cs typeface="Arial" charset="0"/>
              </a:rPr>
              <a:t>Drive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5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8140" y="1820032"/>
            <a:ext cx="6984776" cy="27548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zh-CN" sz="1500" dirty="0" smtClean="0">
                <a:ea typeface="宋体" charset="-122"/>
              </a:rPr>
              <a:t>Replacement F1 Hot Mill drive for </a:t>
            </a:r>
            <a:r>
              <a:rPr lang="en-GB" altLang="zh-CN" sz="1500" dirty="0" err="1" smtClean="0">
                <a:ea typeface="宋体" charset="-122"/>
              </a:rPr>
              <a:t>Meishan</a:t>
            </a:r>
            <a:r>
              <a:rPr lang="en-GB" altLang="zh-CN" sz="1500" dirty="0" smtClean="0">
                <a:ea typeface="宋体" charset="-122"/>
              </a:rPr>
              <a:t> Steel (Bao Steel) China</a:t>
            </a:r>
          </a:p>
        </p:txBody>
      </p:sp>
      <p:pic>
        <p:nvPicPr>
          <p:cNvPr id="90117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348641"/>
            <a:ext cx="349188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SCN355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2348641"/>
            <a:ext cx="3058268" cy="2293701"/>
          </a:xfrm>
          <a:prstGeom prst="rect">
            <a:avLst/>
          </a:prstGeom>
        </p:spPr>
      </p:pic>
      <p:pic>
        <p:nvPicPr>
          <p:cNvPr id="7" name="Picture 6" descr="DSCN356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1192" y="2348641"/>
            <a:ext cx="2470018" cy="230474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Hot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784" y="1638672"/>
            <a:ext cx="9155783" cy="416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2" y="5911180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6803" name="Text Box 2"/>
          <p:cNvSpPr txBox="1">
            <a:spLocks noChangeArrowheads="1"/>
          </p:cNvSpPr>
          <p:nvPr/>
        </p:nvSpPr>
        <p:spPr bwMode="auto">
          <a:xfrm>
            <a:off x="178140" y="6068698"/>
            <a:ext cx="6914140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Main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Hot Mill reducer 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Jindal Steel India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Hot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5853100"/>
            <a:ext cx="9144001" cy="480682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03" y="1628800"/>
            <a:ext cx="913489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 Box 2"/>
          <p:cNvSpPr txBox="1">
            <a:spLocks noChangeArrowheads="1"/>
          </p:cNvSpPr>
          <p:nvPr/>
        </p:nvSpPr>
        <p:spPr bwMode="auto">
          <a:xfrm>
            <a:off x="178140" y="5931859"/>
            <a:ext cx="4618572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Main reducer for pinion stand unit – internal view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Hot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6173438" y="6108967"/>
            <a:ext cx="2612385" cy="61362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824567" y="6154256"/>
            <a:ext cx="2259359" cy="61362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410637" name="Picture 13" descr="1-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3438" y="4270769"/>
            <a:ext cx="2612385" cy="174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41" name="Text Box 17"/>
          <p:cNvSpPr txBox="1">
            <a:spLocks noChangeArrowheads="1"/>
          </p:cNvSpPr>
          <p:nvPr/>
        </p:nvSpPr>
        <p:spPr bwMode="auto">
          <a:xfrm>
            <a:off x="934087" y="6213886"/>
            <a:ext cx="20403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500" b="0" dirty="0">
                <a:solidFill>
                  <a:schemeClr val="tx1"/>
                </a:solidFill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vertical roll for hot rolling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72766" y="1439542"/>
            <a:ext cx="2819400" cy="2587052"/>
            <a:chOff x="572766" y="1634087"/>
            <a:chExt cx="2819400" cy="2587052"/>
          </a:xfrm>
        </p:grpSpPr>
        <p:sp>
          <p:nvSpPr>
            <p:cNvPr id="15" name="Rectangle 14"/>
            <p:cNvSpPr/>
            <p:nvPr/>
          </p:nvSpPr>
          <p:spPr>
            <a:xfrm>
              <a:off x="827583" y="3740457"/>
              <a:ext cx="2302707" cy="480682"/>
            </a:xfrm>
            <a:prstGeom prst="rect">
              <a:avLst/>
            </a:prstGeom>
            <a:solidFill>
              <a:srgbClr val="D0D1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IN"/>
            </a:p>
          </p:txBody>
        </p:sp>
        <p:pic>
          <p:nvPicPr>
            <p:cNvPr id="19" name="Picture 2" descr="1-2副本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766" y="1634087"/>
              <a:ext cx="2819400" cy="213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 Box 3"/>
            <p:cNvSpPr txBox="1">
              <a:spLocks noChangeArrowheads="1"/>
            </p:cNvSpPr>
            <p:nvPr/>
          </p:nvSpPr>
          <p:spPr bwMode="auto">
            <a:xfrm>
              <a:off x="683568" y="3838344"/>
              <a:ext cx="2086682" cy="323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1" algn="ctr">
                <a:spcBef>
                  <a:spcPct val="50000"/>
                </a:spcBef>
              </a:pPr>
              <a:r>
                <a:rPr lang="en-US" altLang="zh-CN" sz="1500" dirty="0">
                  <a:latin typeface="Arial" panose="020B0604020202020204" pitchFamily="34" charset="0"/>
                  <a:ea typeface="方正准圆简体"/>
                  <a:cs typeface="Arial" panose="020B0604020202020204" pitchFamily="34" charset="0"/>
                </a:rPr>
                <a:t>F1 main reducer</a:t>
              </a:r>
            </a:p>
          </p:txBody>
        </p:sp>
      </p:grp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341741" y="6154256"/>
            <a:ext cx="215150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500" dirty="0" smtClean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F1 </a:t>
            </a:r>
            <a:r>
              <a:rPr lang="en-US" altLang="zh-CN" sz="150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vertical roll reducer</a:t>
            </a:r>
          </a:p>
          <a:p>
            <a:r>
              <a:rPr lang="en-US" altLang="zh-CN" sz="150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for hot </a:t>
            </a:r>
            <a:r>
              <a:rPr lang="en-US" altLang="zh-CN" sz="1500" dirty="0" smtClean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rolling</a:t>
            </a:r>
            <a:endParaRPr lang="en-US" altLang="zh-CN" sz="1500" dirty="0">
              <a:latin typeface="Arial" panose="020B0604020202020204" pitchFamily="34" charset="0"/>
              <a:ea typeface="方正准圆简体"/>
              <a:cs typeface="Arial" panose="020B0604020202020204" pitchFamily="34" charset="0"/>
            </a:endParaRPr>
          </a:p>
        </p:txBody>
      </p:sp>
      <p:pic>
        <p:nvPicPr>
          <p:cNvPr id="22" name="Picture 3" descr="IMG_503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567" y="4278037"/>
            <a:ext cx="2259359" cy="174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3897659" y="1446215"/>
            <a:ext cx="4888164" cy="2597643"/>
            <a:chOff x="3897659" y="1640760"/>
            <a:chExt cx="4888164" cy="2597643"/>
          </a:xfrm>
        </p:grpSpPr>
        <p:sp>
          <p:nvSpPr>
            <p:cNvPr id="14" name="Rectangle 13"/>
            <p:cNvSpPr/>
            <p:nvPr/>
          </p:nvSpPr>
          <p:spPr>
            <a:xfrm>
              <a:off x="3897659" y="3757721"/>
              <a:ext cx="4888164" cy="480682"/>
            </a:xfrm>
            <a:prstGeom prst="rect">
              <a:avLst/>
            </a:prstGeom>
            <a:solidFill>
              <a:srgbClr val="D0D1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IN"/>
            </a:p>
          </p:txBody>
        </p:sp>
        <p:pic>
          <p:nvPicPr>
            <p:cNvPr id="23" name="Picture 3" descr="000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2940" y="1656362"/>
              <a:ext cx="2332883" cy="1964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4760752" y="3822390"/>
              <a:ext cx="3384376" cy="323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500" dirty="0">
                  <a:latin typeface="Arial" panose="020B0604020202020204" pitchFamily="34" charset="0"/>
                  <a:ea typeface="方正准圆简体"/>
                  <a:cs typeface="Arial" panose="020B0604020202020204" pitchFamily="34" charset="0"/>
                </a:rPr>
                <a:t>Planetary Reducer for sizing mill</a:t>
              </a:r>
            </a:p>
          </p:txBody>
        </p:sp>
        <p:pic>
          <p:nvPicPr>
            <p:cNvPr id="25" name="Picture 5" descr="IMG_5738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735" y="1640760"/>
              <a:ext cx="2399563" cy="1979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Hot Rolling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5779873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7587" name="Picture 2" descr="Meta_026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28800"/>
            <a:ext cx="91440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190838" y="5937390"/>
            <a:ext cx="5976664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Rolling Mill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Drive for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Plate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Mill for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Egyptian Iron and Steel</a:t>
            </a:r>
            <a:endParaRPr lang="en-GB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Cold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225284" name="Picture 4" descr="Corus Steel 6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8064" y="2404090"/>
            <a:ext cx="3995936" cy="3690323"/>
          </a:xfrm>
          <a:prstGeom prst="rect">
            <a:avLst/>
          </a:prstGeom>
          <a:noFill/>
        </p:spPr>
      </p:pic>
      <p:pic>
        <p:nvPicPr>
          <p:cNvPr id="225285" name="Picture 5" descr="Cicero_Corus 2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2404089"/>
            <a:ext cx="5004047" cy="3690323"/>
          </a:xfrm>
          <a:prstGeom prst="rect">
            <a:avLst/>
          </a:prstGeom>
          <a:noFill/>
        </p:spPr>
      </p:pic>
      <p:sp>
        <p:nvSpPr>
          <p:cNvPr id="225283" name="Rectangle 3"/>
          <p:cNvSpPr>
            <a:spLocks noChangeArrowheads="1"/>
          </p:cNvSpPr>
          <p:nvPr/>
        </p:nvSpPr>
        <p:spPr bwMode="auto">
          <a:xfrm>
            <a:off x="211808" y="1741078"/>
            <a:ext cx="8507412" cy="433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1500" dirty="0"/>
              <a:t>Supplied to </a:t>
            </a:r>
            <a:r>
              <a:rPr lang="en-GB" sz="1500" dirty="0" smtClean="0"/>
              <a:t>Tata Steel </a:t>
            </a:r>
            <a:r>
              <a:rPr lang="en-GB" sz="1500" dirty="0"/>
              <a:t>(UK) – a 5 stand cold rolling mill upgrade programme using multiple DB single reduction helical gearboxes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8140" y="296860"/>
            <a:ext cx="5433331" cy="2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Cold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760829" y="1892213"/>
            <a:ext cx="8192981" cy="416489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23529" y="1720447"/>
            <a:ext cx="3891339" cy="446449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http://www.tatasteel.com/images/tata-group-logo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6906" y="3430779"/>
            <a:ext cx="805756" cy="52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rcelorMitta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6981" y="2741641"/>
            <a:ext cx="1145607" cy="476097"/>
          </a:xfrm>
          <a:prstGeom prst="rect">
            <a:avLst/>
          </a:prstGeom>
          <a:noFill/>
        </p:spPr>
      </p:pic>
      <p:pic>
        <p:nvPicPr>
          <p:cNvPr id="1027" name="Picture 3" descr="http://www.jsw.in/images/home/jsw_logo.gif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09" t="26809" b="19574"/>
          <a:stretch/>
        </p:blipFill>
        <p:spPr bwMode="auto">
          <a:xfrm>
            <a:off x="7583245" y="4149080"/>
            <a:ext cx="933078" cy="467521"/>
          </a:xfrm>
          <a:prstGeom prst="rect">
            <a:avLst/>
          </a:prstGeom>
          <a:noFill/>
        </p:spPr>
      </p:pic>
      <p:pic>
        <p:nvPicPr>
          <p:cNvPr id="1042" name="Picture 18" descr="BlueScope Steel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5748" y="5287368"/>
            <a:ext cx="888073" cy="638902"/>
          </a:xfrm>
          <a:prstGeom prst="rect">
            <a:avLst/>
          </a:prstGeom>
          <a:noFill/>
        </p:spPr>
      </p:pic>
      <p:pic>
        <p:nvPicPr>
          <p:cNvPr id="1043" name="Picture 19" descr="http://www.cfhi.com/en/images/logo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6118" y="4725144"/>
            <a:ext cx="1167333" cy="444698"/>
          </a:xfrm>
          <a:prstGeom prst="rect">
            <a:avLst/>
          </a:prstGeom>
          <a:noFill/>
        </p:spPr>
      </p:pic>
      <p:pic>
        <p:nvPicPr>
          <p:cNvPr id="1045" name="Picture 21" descr="http://www.wisco.com.cn/wisco_en/images/top_r2_c1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4891884"/>
            <a:ext cx="2556284" cy="433288"/>
          </a:xfrm>
          <a:prstGeom prst="rect">
            <a:avLst/>
          </a:prstGeom>
          <a:noFill/>
        </p:spPr>
      </p:pic>
      <p:pic>
        <p:nvPicPr>
          <p:cNvPr id="1047" name="Picture 23" descr="http://en.ansteelgroup.com/skin/default/img/log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4329286"/>
            <a:ext cx="2409825" cy="323850"/>
          </a:xfrm>
          <a:prstGeom prst="rect">
            <a:avLst/>
          </a:prstGeom>
          <a:noFill/>
        </p:spPr>
      </p:pic>
      <p:pic>
        <p:nvPicPr>
          <p:cNvPr id="1049" name="Picture 25" descr="BAOSTEEL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2348879"/>
            <a:ext cx="2198618" cy="432049"/>
          </a:xfrm>
          <a:prstGeom prst="rect">
            <a:avLst/>
          </a:prstGeom>
          <a:noFill/>
        </p:spPr>
      </p:pic>
      <p:pic>
        <p:nvPicPr>
          <p:cNvPr id="1051" name="Picture 27" descr="http://www.wisdri.com/en/images/logo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609205"/>
            <a:ext cx="1940514" cy="433231"/>
          </a:xfrm>
          <a:prstGeom prst="rect">
            <a:avLst/>
          </a:prstGeom>
          <a:noFill/>
        </p:spPr>
      </p:pic>
      <p:pic>
        <p:nvPicPr>
          <p:cNvPr id="200712" name="Picture 8" descr="http://www.danieli.com/design/danieli_webcontent/images/menu_servizio/logo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5976" y="2968586"/>
            <a:ext cx="1810880" cy="441678"/>
          </a:xfrm>
          <a:prstGeom prst="rect">
            <a:avLst/>
          </a:prstGeom>
          <a:noFill/>
        </p:spPr>
      </p:pic>
      <p:pic>
        <p:nvPicPr>
          <p:cNvPr id="69" name="Picture 17" descr="200px-Siemens_AG_logo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008504"/>
            <a:ext cx="1584176" cy="253468"/>
          </a:xfrm>
          <a:prstGeom prst="rect">
            <a:avLst/>
          </a:prstGeom>
          <a:noFill/>
        </p:spPr>
      </p:pic>
      <p:pic>
        <p:nvPicPr>
          <p:cNvPr id="200780" name="Picture 76" descr="常州宝菱重工机械有限公司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5498986"/>
            <a:ext cx="2523644" cy="427284"/>
          </a:xfrm>
          <a:prstGeom prst="rect">
            <a:avLst/>
          </a:prstGeom>
          <a:noFill/>
        </p:spPr>
      </p:pic>
      <p:pic>
        <p:nvPicPr>
          <p:cNvPr id="200798" name="Picture 94" descr="http://www.ecodesk.com/uploads/2010/11/1202ABB_logo_94819b1.jp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5020" y="2042449"/>
            <a:ext cx="1089528" cy="612860"/>
          </a:xfrm>
          <a:prstGeom prst="rect">
            <a:avLst/>
          </a:prstGeom>
          <a:noFill/>
        </p:spPr>
      </p:pic>
      <p:sp>
        <p:nvSpPr>
          <p:cNvPr id="200799" name="Rectangle 95">
            <a:hlinkClick r:id="rId19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4" name="Rectangle 2"/>
          <p:cNvSpPr txBox="1">
            <a:spLocks noChangeArrowheads="1"/>
          </p:cNvSpPr>
          <p:nvPr/>
        </p:nvSpPr>
        <p:spPr bwMode="auto">
          <a:xfrm>
            <a:off x="209478" y="215799"/>
            <a:ext cx="4189555" cy="577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Market reference for the Metals Industry World Wide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77" y="2204123"/>
            <a:ext cx="3711264" cy="367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26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3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1644" y="2357388"/>
            <a:ext cx="3618543" cy="41044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0181" name="Picture 5" descr="Meta_02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2357388"/>
            <a:ext cx="543609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7090" y="297607"/>
            <a:ext cx="5390284" cy="4038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zh-CN" sz="2000" dirty="0" smtClean="0">
                <a:ea typeface="宋体" charset="-122"/>
              </a:rPr>
              <a:t>Pinion stands</a:t>
            </a:r>
            <a:endParaRPr lang="zh-CN" altLang="en-US" sz="2000" dirty="0" smtClean="0">
              <a:ea typeface="宋体" charset="-12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93" y="1829879"/>
            <a:ext cx="8931505" cy="255786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zh-CN" sz="1500" dirty="0" smtClean="0">
                <a:ea typeface="宋体" charset="-122"/>
              </a:rPr>
              <a:t>Two High Pinion Stand for Seamless Tube </a:t>
            </a:r>
            <a:r>
              <a:rPr lang="en-GB" altLang="zh-CN" sz="1500" dirty="0" err="1" smtClean="0">
                <a:ea typeface="宋体" charset="-122"/>
              </a:rPr>
              <a:t>Pilger</a:t>
            </a:r>
            <a:r>
              <a:rPr lang="en-GB" altLang="zh-CN" sz="1500" dirty="0" smtClean="0">
                <a:ea typeface="宋体" charset="-122"/>
              </a:rPr>
              <a:t> Mill Drive (Tata Steel)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25_2522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638672"/>
            <a:ext cx="9144001" cy="4022576"/>
          </a:xfrm>
        </p:spPr>
      </p:pic>
      <p:sp>
        <p:nvSpPr>
          <p:cNvPr id="7" name="Rectangle 6"/>
          <p:cNvSpPr/>
          <p:nvPr/>
        </p:nvSpPr>
        <p:spPr>
          <a:xfrm>
            <a:off x="-2" y="580526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90" y="5982816"/>
            <a:ext cx="6408712" cy="2830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err="1" smtClean="0"/>
              <a:t>Pinionstand</a:t>
            </a:r>
            <a:r>
              <a:rPr lang="en-GB" sz="1500" dirty="0" smtClean="0"/>
              <a:t> for </a:t>
            </a:r>
            <a:r>
              <a:rPr lang="en-GB" sz="1500" dirty="0" err="1" smtClean="0"/>
              <a:t>Bridgnorth</a:t>
            </a:r>
            <a:r>
              <a:rPr lang="en-GB" sz="1500" dirty="0" smtClean="0"/>
              <a:t> Aluminium UK</a:t>
            </a:r>
            <a:endParaRPr lang="en-GB" sz="1500" dirty="0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97090" y="297607"/>
            <a:ext cx="5390284" cy="40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zh-CN" sz="2000" smtClean="0">
                <a:ea typeface="宋体" charset="-122"/>
              </a:rPr>
              <a:t>Pinion stands</a:t>
            </a:r>
            <a:endParaRPr lang="zh-CN" altLang="en-US" sz="2000" dirty="0" smtClean="0">
              <a:ea typeface="宋体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36465"/>
            <a:ext cx="9144000" cy="39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2" y="5720556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IN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51" name="Text Box 2"/>
          <p:cNvSpPr txBox="1">
            <a:spLocks noChangeArrowheads="1"/>
          </p:cNvSpPr>
          <p:nvPr/>
        </p:nvSpPr>
        <p:spPr bwMode="auto">
          <a:xfrm>
            <a:off x="212146" y="5878073"/>
            <a:ext cx="5944030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Pinion stand unit – Jindal Steel India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97090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zh-CN" sz="2000" dirty="0" smtClean="0">
                <a:ea typeface="宋体" charset="-122"/>
              </a:rPr>
              <a:t>Pinion stands</a:t>
            </a:r>
            <a:endParaRPr lang="zh-CN" altLang="en-US" sz="2000" dirty="0" smtClean="0">
              <a:ea typeface="宋体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2" descr="Meta_02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404" y="1196752"/>
            <a:ext cx="915940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97090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zh-CN" sz="2000" smtClean="0">
                <a:ea typeface="宋体" charset="-122"/>
              </a:rPr>
              <a:t>Pinion stands</a:t>
            </a:r>
            <a:endParaRPr lang="zh-CN" altLang="en-US" sz="2000" dirty="0" smtClean="0">
              <a:ea typeface="宋体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 PAINTING block 9 00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36465"/>
            <a:ext cx="9144000" cy="4456832"/>
          </a:xfrm>
          <a:prstGeom prst="rect">
            <a:avLst/>
          </a:prstGeom>
        </p:spPr>
      </p:pic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6195888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IN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489" y="6237989"/>
            <a:ext cx="8280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Three output shaft reducer / pinion stand for small roughing mill for Titanium roughing mill  for Timet UK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3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717"/>
          <a:stretch/>
        </p:blipFill>
        <p:spPr bwMode="auto">
          <a:xfrm>
            <a:off x="0" y="1196751"/>
            <a:ext cx="9144000" cy="51845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5895378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IN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092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33601"/>
            <a:ext cx="9144000" cy="41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9261" y="6062579"/>
            <a:ext cx="7963139" cy="30379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zh-CN" sz="1500" dirty="0" smtClean="0">
                <a:ea typeface="宋体" charset="-122"/>
              </a:rPr>
              <a:t>An Steel China Cold rolling mills, </a:t>
            </a:r>
            <a:r>
              <a:rPr lang="en-GB" sz="1500" dirty="0" smtClean="0"/>
              <a:t>DB Engineers assisting with installation</a:t>
            </a:r>
            <a:br>
              <a:rPr lang="en-GB" sz="1500" dirty="0" smtClean="0"/>
            </a:br>
            <a:endParaRPr lang="en-GB" altLang="zh-CN" sz="1500" dirty="0" smtClean="0">
              <a:ea typeface="宋体" charset="-122"/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9" name="Picture 8" descr="P102075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962" y="2376039"/>
            <a:ext cx="3264496" cy="2460429"/>
          </a:xfrm>
          <a:prstGeom prst="rect">
            <a:avLst/>
          </a:prstGeom>
        </p:spPr>
      </p:pic>
      <p:pic>
        <p:nvPicPr>
          <p:cNvPr id="10" name="Picture 9" descr="P102073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2376038"/>
            <a:ext cx="3242800" cy="2460429"/>
          </a:xfrm>
          <a:prstGeom prst="rect">
            <a:avLst/>
          </a:prstGeom>
        </p:spPr>
      </p:pic>
      <p:pic>
        <p:nvPicPr>
          <p:cNvPr id="12" name="Picture 11" descr="Stand 5 finished. 01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5727" y="2379575"/>
            <a:ext cx="2448272" cy="2456892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15009" y="1798765"/>
            <a:ext cx="69127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zh-CN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Wuhan Steel China Cold Foil Mill number 4, S1 to S5</a:t>
            </a: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9261" y="1813756"/>
            <a:ext cx="5040560" cy="28803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altLang="zh-CN" sz="1500" dirty="0" smtClean="0">
                <a:ea typeface="宋体" charset="-122"/>
              </a:rPr>
              <a:t>Wuhan Steel China Cold Foil Mill number 4 on site</a:t>
            </a:r>
          </a:p>
        </p:txBody>
      </p:sp>
      <p:pic>
        <p:nvPicPr>
          <p:cNvPr id="6" name="Picture 5" descr="IMG00247-20100402-093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68" y="2361606"/>
            <a:ext cx="3168352" cy="2404209"/>
          </a:xfrm>
          <a:prstGeom prst="rect">
            <a:avLst/>
          </a:prstGeom>
        </p:spPr>
      </p:pic>
      <p:pic>
        <p:nvPicPr>
          <p:cNvPr id="7" name="Picture 6" descr="IMG00240-20100402-092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698"/>
          <a:stretch/>
        </p:blipFill>
        <p:spPr>
          <a:xfrm>
            <a:off x="6263679" y="2361607"/>
            <a:ext cx="2880320" cy="2408750"/>
          </a:xfrm>
          <a:prstGeom prst="rect">
            <a:avLst/>
          </a:prstGeom>
        </p:spPr>
      </p:pic>
      <p:pic>
        <p:nvPicPr>
          <p:cNvPr id="8" name="Picture 7" descr="IMG00245-20100402-092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361607"/>
            <a:ext cx="3205612" cy="2404209"/>
          </a:xfrm>
          <a:prstGeom prst="rect">
            <a:avLst/>
          </a:prstGeom>
        </p:spPr>
      </p:pic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ag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" y="1638672"/>
            <a:ext cx="4585036" cy="340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Imag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636" y="1638672"/>
            <a:ext cx="4460363" cy="340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52" name="Title 4"/>
          <p:cNvSpPr txBox="1">
            <a:spLocks/>
          </p:cNvSpPr>
          <p:nvPr/>
        </p:nvSpPr>
        <p:spPr>
          <a:xfrm>
            <a:off x="147813" y="320068"/>
            <a:ext cx="3560091" cy="33887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2000" dirty="0">
                <a:ea typeface="+mj-ea"/>
                <a:cs typeface="Arial" pitchFamily="34" charset="0"/>
              </a:rPr>
              <a:t> </a:t>
            </a:r>
            <a:r>
              <a:rPr lang="en-GB" sz="2000" dirty="0" smtClean="0">
                <a:ea typeface="+mj-ea"/>
                <a:cs typeface="Arial" pitchFamily="34" charset="0"/>
              </a:rPr>
              <a:t>Key Products – Aluminium</a:t>
            </a:r>
            <a:endParaRPr lang="en-GB" sz="2000" dirty="0">
              <a:ea typeface="+mj-ea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16832"/>
            <a:ext cx="9144000" cy="383565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wdown mill stand #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366152"/>
            <a:ext cx="3114313" cy="2376265"/>
          </a:xfrm>
          <a:prstGeom prst="rect">
            <a:avLst/>
          </a:prstGeom>
        </p:spPr>
      </p:pic>
      <p:pic>
        <p:nvPicPr>
          <p:cNvPr id="4" name="Picture 3" descr="front view #1 of stand #4 of mill line #4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427" y="2366153"/>
            <a:ext cx="2152809" cy="2376264"/>
          </a:xfrm>
          <a:prstGeom prst="rect">
            <a:avLst/>
          </a:prstGeom>
        </p:spPr>
      </p:pic>
      <p:pic>
        <p:nvPicPr>
          <p:cNvPr id="5" name="Picture 4" descr="front view mill stand #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580" y="2366152"/>
            <a:ext cx="1782198" cy="2376265"/>
          </a:xfrm>
          <a:prstGeom prst="rect">
            <a:avLst/>
          </a:prstGeom>
        </p:spPr>
      </p:pic>
      <p:pic>
        <p:nvPicPr>
          <p:cNvPr id="6" name="Picture 5" descr="front view of stand #4 of mill line #4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7047" y="2366154"/>
            <a:ext cx="1827111" cy="2376264"/>
          </a:xfrm>
          <a:prstGeom prst="rect">
            <a:avLst/>
          </a:prstGeom>
        </p:spPr>
      </p:pic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209261" y="297607"/>
            <a:ext cx="5390284" cy="4038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Combined Reduction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209261" y="1783966"/>
            <a:ext cx="61561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Small worm gear driven mill stands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1010713 (4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53" y="1654755"/>
            <a:ext cx="9153053" cy="40324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" y="580526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206143" y="5962781"/>
            <a:ext cx="79662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Twin input pinion stand drop in replacement unit for Hindalco India</a:t>
            </a:r>
            <a:endParaRPr lang="en-GB" sz="1500" dirty="0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06143" y="296444"/>
            <a:ext cx="5390284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Independent Roll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17715" y="188640"/>
            <a:ext cx="4354305" cy="621829"/>
          </a:xfrm>
          <a:noFill/>
        </p:spPr>
        <p:txBody>
          <a:bodyPr/>
          <a:lstStyle/>
          <a:p>
            <a:pPr eaLnBrk="1" hangingPunct="1"/>
            <a:r>
              <a:rPr lang="en-GB" sz="2000" dirty="0" smtClean="0"/>
              <a:t>Combined Reduction Pinion Stand Gear Unit for </a:t>
            </a:r>
            <a:r>
              <a:rPr lang="en-GB" sz="2000" dirty="0" err="1" smtClean="0"/>
              <a:t>Hindalco</a:t>
            </a:r>
            <a:r>
              <a:rPr lang="en-GB" sz="2000" dirty="0" smtClean="0"/>
              <a:t>, India</a:t>
            </a:r>
            <a:endParaRPr lang="en-US" sz="2000" dirty="0" smtClean="0"/>
          </a:p>
        </p:txBody>
      </p:sp>
      <p:pic>
        <p:nvPicPr>
          <p:cNvPr id="3076" name="Picture 3" descr="TD105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38672"/>
            <a:ext cx="554355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652120" y="1638672"/>
            <a:ext cx="3491879" cy="470535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868144" y="1983105"/>
            <a:ext cx="3093172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Combined </a:t>
            </a:r>
            <a:r>
              <a:rPr lang="en-GB" sz="1500" dirty="0" smtClean="0"/>
              <a:t>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Pinion </a:t>
            </a:r>
            <a:r>
              <a:rPr lang="en-GB" sz="1500" dirty="0"/>
              <a:t>Stand Gear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Designed to </a:t>
            </a:r>
            <a:r>
              <a:rPr lang="en-GB" sz="1500" dirty="0" smtClean="0"/>
              <a:t>AGMA 6005 </a:t>
            </a:r>
            <a:r>
              <a:rPr lang="en-GB" sz="1500" dirty="0"/>
              <a:t>B89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Weight 65000 </a:t>
            </a:r>
            <a:r>
              <a:rPr lang="en-GB" sz="1500" dirty="0" smtClean="0"/>
              <a:t>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‘Drop In’ </a:t>
            </a:r>
            <a:r>
              <a:rPr lang="en-GB" sz="1500" dirty="0" smtClean="0"/>
              <a:t>Replacement Gear </a:t>
            </a:r>
            <a:r>
              <a:rPr lang="en-GB" sz="1500" dirty="0"/>
              <a:t>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Two previous </a:t>
            </a:r>
            <a:r>
              <a:rPr lang="en-GB" sz="1500" dirty="0" smtClean="0"/>
              <a:t>units (not </a:t>
            </a:r>
            <a:r>
              <a:rPr lang="en-GB" sz="1500" dirty="0"/>
              <a:t>DB supply!) </a:t>
            </a:r>
            <a:r>
              <a:rPr lang="en-GB" sz="1500" dirty="0" smtClean="0"/>
              <a:t>have previously </a:t>
            </a:r>
            <a:r>
              <a:rPr lang="en-GB" sz="1500" dirty="0"/>
              <a:t>failed</a:t>
            </a:r>
          </a:p>
          <a:p>
            <a:r>
              <a:rPr lang="en-GB" sz="1500" dirty="0" smtClean="0"/>
              <a:t>      Actual </a:t>
            </a:r>
            <a:r>
              <a:rPr lang="en-GB" sz="1500" dirty="0"/>
              <a:t>SF </a:t>
            </a:r>
            <a:r>
              <a:rPr lang="en-GB" sz="1500" dirty="0" smtClean="0"/>
              <a:t>6.2+</a:t>
            </a:r>
          </a:p>
          <a:p>
            <a:endParaRPr lang="en-GB" sz="1500" dirty="0" smtClean="0"/>
          </a:p>
          <a:p>
            <a:endParaRPr lang="en-GB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Motor </a:t>
            </a:r>
            <a:r>
              <a:rPr lang="en-GB" sz="1500" dirty="0"/>
              <a:t>Power 2 x 800 </a:t>
            </a:r>
            <a:r>
              <a:rPr lang="en-GB" sz="1500" dirty="0" smtClean="0"/>
              <a:t>Kw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Motor </a:t>
            </a:r>
            <a:r>
              <a:rPr lang="en-GB" sz="1500" dirty="0"/>
              <a:t>Speed  0/590/1200 </a:t>
            </a:r>
            <a:r>
              <a:rPr lang="en-GB" sz="1500" dirty="0" smtClean="0"/>
              <a:t>rpm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Output </a:t>
            </a:r>
            <a:r>
              <a:rPr lang="en-GB" sz="1500" dirty="0"/>
              <a:t>Speed 0/31/63.1 </a:t>
            </a:r>
            <a:r>
              <a:rPr lang="en-GB" sz="1500" dirty="0" smtClean="0"/>
              <a:t>rpm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Reduction </a:t>
            </a:r>
            <a:r>
              <a:rPr lang="en-GB" sz="1500" dirty="0"/>
              <a:t>Ratio	</a:t>
            </a:r>
            <a:r>
              <a:rPr lang="en-GB" sz="1500" dirty="0" smtClean="0"/>
              <a:t>19:1</a:t>
            </a:r>
            <a:endParaRPr lang="en-US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7" descr="P10107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9404" y="1642289"/>
            <a:ext cx="3821220" cy="286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8" descr="SV20238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642289"/>
            <a:ext cx="3762306" cy="286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7715" y="188640"/>
            <a:ext cx="4354305" cy="62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 smtClean="0"/>
              <a:t>Combined Reduction Pinion Stand Gear Unit for Hindalco, India</a:t>
            </a:r>
            <a:endParaRPr lang="en-US" sz="2000" dirty="0" smtClean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9552" y="4645016"/>
            <a:ext cx="3762306" cy="8155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 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gear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</a:p>
          <a:p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: The tight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space constraints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792944" y="4645016"/>
            <a:ext cx="3797680" cy="7848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9" tIns="45714" rIns="91429" bIns="45714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The new unit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ready for despatch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SCF0008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638672"/>
            <a:ext cx="9144002" cy="4166592"/>
          </a:xfrm>
        </p:spPr>
      </p:pic>
      <p:sp>
        <p:nvSpPr>
          <p:cNvPr id="7" name="Rectangle 6"/>
          <p:cNvSpPr/>
          <p:nvPr/>
        </p:nvSpPr>
        <p:spPr>
          <a:xfrm>
            <a:off x="-2" y="589855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46" y="5911502"/>
            <a:ext cx="8938353" cy="5715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500" dirty="0" smtClean="0"/>
              <a:t>Twin input /twin output pinion stand drive for </a:t>
            </a:r>
            <a:r>
              <a:rPr lang="en-GB" sz="1500" dirty="0" err="1" smtClean="0"/>
              <a:t>Laiwu</a:t>
            </a:r>
            <a:r>
              <a:rPr lang="en-GB" sz="1500" dirty="0" smtClean="0"/>
              <a:t> Steel China, supplied to First Heavy Machinery</a:t>
            </a:r>
            <a:endParaRPr lang="en-GB" sz="1500" dirty="0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96444"/>
            <a:ext cx="5390284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Independent Roll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t Swansea 30-07-08 00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84996"/>
            <a:ext cx="4610166" cy="3302558"/>
          </a:xfrm>
          <a:prstGeom prst="rect">
            <a:avLst/>
          </a:prstGeom>
        </p:spPr>
      </p:pic>
      <p:pic>
        <p:nvPicPr>
          <p:cNvPr id="4" name="Picture 3" descr="finished 01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045" y="2783756"/>
            <a:ext cx="4363955" cy="3303798"/>
          </a:xfrm>
          <a:prstGeom prst="rect">
            <a:avLst/>
          </a:prstGeom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96444"/>
            <a:ext cx="5390284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Independent Roll Pinion stands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" y="1638672"/>
            <a:ext cx="9144001" cy="99824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206142" y="1772816"/>
            <a:ext cx="81102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Timet unit – 100 tonnes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Twin drive to replace existing unit in Titanium rolling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Twin drives each 750kW at 14rpm, Nominal Torque = 512kNm per shaft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4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84" b="1721"/>
          <a:stretch/>
        </p:blipFill>
        <p:spPr bwMode="auto">
          <a:xfrm>
            <a:off x="4791631" y="2395488"/>
            <a:ext cx="4352369" cy="39604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6870" name="Picture 5"/>
          <p:cNvPicPr>
            <a:picLocks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38" b="5511"/>
          <a:stretch/>
        </p:blipFill>
        <p:spPr bwMode="auto">
          <a:xfrm>
            <a:off x="-2" y="2395488"/>
            <a:ext cx="4644010" cy="39458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142" y="1772816"/>
            <a:ext cx="5301961" cy="36004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zh-CN" sz="1500" dirty="0" smtClean="0">
                <a:ea typeface="宋体" charset="-122"/>
              </a:rPr>
              <a:t>Pinions to 1.5 m </a:t>
            </a:r>
            <a:r>
              <a:rPr lang="en-GB" altLang="zh-CN" sz="1500" dirty="0" err="1" smtClean="0">
                <a:ea typeface="宋体" charset="-122"/>
              </a:rPr>
              <a:t>dia</a:t>
            </a:r>
            <a:r>
              <a:rPr lang="en-GB" altLang="zh-CN" sz="1500" dirty="0" smtClean="0">
                <a:ea typeface="宋体" charset="-122"/>
              </a:rPr>
              <a:t> &amp; .8 m Face</a:t>
            </a:r>
          </a:p>
        </p:txBody>
      </p:sp>
      <p:sp>
        <p:nvSpPr>
          <p:cNvPr id="8" name="Rectangle 6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06143" y="287391"/>
            <a:ext cx="5390285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Rolling Mill Pinions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2" descr="Meta_01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196752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206143" y="287391"/>
            <a:ext cx="5390285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zh-CN" sz="2000" smtClean="0">
                <a:ea typeface="宋体" charset="-122"/>
              </a:rPr>
              <a:t>Rolling Mill Pinions</a:t>
            </a:r>
            <a:endParaRPr lang="zh-CN" altLang="en-US" sz="2000" dirty="0" smtClean="0">
              <a:ea typeface="宋体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5" name="Picture 2" descr="Large Gears_00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1649412"/>
            <a:ext cx="4716016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3" descr="Large Gears_00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748" y="1649412"/>
            <a:ext cx="4378771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87391"/>
            <a:ext cx="5390285" cy="2880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zh-CN" sz="2000" dirty="0" smtClean="0">
                <a:ea typeface="宋体" charset="-122"/>
              </a:rPr>
              <a:t>Rolling Mill Pinions</a:t>
            </a:r>
            <a:endParaRPr lang="zh-CN" altLang="en-US" sz="2000" dirty="0" smtClean="0">
              <a:ea typeface="宋体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" y="1638672"/>
            <a:ext cx="9144001" cy="4032448"/>
            <a:chOff x="-20263" y="288615"/>
            <a:chExt cx="9164263" cy="4041384"/>
          </a:xfrm>
        </p:grpSpPr>
        <p:pic>
          <p:nvPicPr>
            <p:cNvPr id="63491" name="Picture 2" descr="hot strip mill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0263" y="288615"/>
              <a:ext cx="9164263" cy="4041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95" name="Oval 6"/>
            <p:cNvSpPr>
              <a:spLocks noChangeArrowheads="1"/>
            </p:cNvSpPr>
            <p:nvPr/>
          </p:nvSpPr>
          <p:spPr bwMode="auto">
            <a:xfrm>
              <a:off x="4038600" y="533400"/>
              <a:ext cx="1447800" cy="1447800"/>
            </a:xfrm>
            <a:prstGeom prst="ellipse">
              <a:avLst/>
            </a:prstGeom>
            <a:noFill/>
            <a:ln w="19050">
              <a:solidFill>
                <a:srgbClr val="FFFFFF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 sz="2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63498" name="Oval 9"/>
            <p:cNvSpPr>
              <a:spLocks noChangeArrowheads="1"/>
            </p:cNvSpPr>
            <p:nvPr/>
          </p:nvSpPr>
          <p:spPr bwMode="auto">
            <a:xfrm>
              <a:off x="3135288" y="684418"/>
              <a:ext cx="914400" cy="9144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-2" y="5718150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3493" name="Text Box 4"/>
          <p:cNvSpPr txBox="1">
            <a:spLocks noChangeArrowheads="1"/>
          </p:cNvSpPr>
          <p:nvPr/>
        </p:nvSpPr>
        <p:spPr bwMode="auto">
          <a:xfrm>
            <a:off x="251520" y="5889809"/>
            <a:ext cx="7075512" cy="3231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Screwdown Stands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on 80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inch Hot Strip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 at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Great Lakes Steel </a:t>
            </a:r>
          </a:p>
        </p:txBody>
      </p:sp>
      <p:sp>
        <p:nvSpPr>
          <p:cNvPr id="63494" name="Oval 5"/>
          <p:cNvSpPr>
            <a:spLocks noChangeArrowheads="1"/>
          </p:cNvSpPr>
          <p:nvPr/>
        </p:nvSpPr>
        <p:spPr bwMode="auto">
          <a:xfrm>
            <a:off x="4191000" y="838200"/>
            <a:ext cx="914400" cy="914400"/>
          </a:xfrm>
          <a:prstGeom prst="ellipse">
            <a:avLst/>
          </a:prstGeom>
          <a:noFill/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3496" name="Line 7"/>
          <p:cNvSpPr>
            <a:spLocks noChangeShapeType="1"/>
          </p:cNvSpPr>
          <p:nvPr/>
        </p:nvSpPr>
        <p:spPr bwMode="auto">
          <a:xfrm>
            <a:off x="5491549" y="2708920"/>
            <a:ext cx="1528723" cy="1296144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3499" name="Line 10"/>
          <p:cNvSpPr>
            <a:spLocks noChangeShapeType="1"/>
          </p:cNvSpPr>
          <p:nvPr/>
        </p:nvSpPr>
        <p:spPr bwMode="auto">
          <a:xfrm flipH="1">
            <a:off x="1403648" y="2852936"/>
            <a:ext cx="1944216" cy="115212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63500" name="Text Box 11"/>
          <p:cNvSpPr txBox="1">
            <a:spLocks noChangeArrowheads="1"/>
          </p:cNvSpPr>
          <p:nvPr/>
        </p:nvSpPr>
        <p:spPr bwMode="auto">
          <a:xfrm>
            <a:off x="-92075" y="6665913"/>
            <a:ext cx="218598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dirty="0">
                <a:solidFill>
                  <a:schemeClr val="bg1"/>
                </a:solidFill>
                <a:latin typeface="Times New Roman" pitchFamily="18" charset="0"/>
              </a:rPr>
              <a:t>David Coates/ The Detroit News</a:t>
            </a:r>
          </a:p>
        </p:txBody>
      </p:sp>
      <p:pic>
        <p:nvPicPr>
          <p:cNvPr id="63492" name="Picture 3" descr="Cooki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4866" y="3949981"/>
            <a:ext cx="1823666" cy="147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7" name="Picture 8" descr="Model HP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52" y="3949981"/>
            <a:ext cx="1237383" cy="145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147813" y="320068"/>
            <a:ext cx="3560091" cy="33887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2000" dirty="0">
                <a:ea typeface="+mj-ea"/>
                <a:cs typeface="Arial" pitchFamily="34" charset="0"/>
              </a:rPr>
              <a:t> </a:t>
            </a:r>
            <a:r>
              <a:rPr lang="en-GB" sz="2000" dirty="0" smtClean="0">
                <a:ea typeface="+mj-ea"/>
                <a:cs typeface="Arial" pitchFamily="34" charset="0"/>
              </a:rPr>
              <a:t>Key Products – Steel</a:t>
            </a:r>
            <a:endParaRPr lang="en-GB" sz="2000" dirty="0">
              <a:ea typeface="+mj-ea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205"/>
            <a:ext cx="9144000" cy="382827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ttal Steel Installation of 34 inch gear set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437" y="1196752"/>
            <a:ext cx="9155436" cy="4896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127" y="287391"/>
            <a:ext cx="2671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Roll Screw Down Drives</a:t>
            </a:r>
            <a:endParaRPr lang="en-GB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6451451" y="6039884"/>
            <a:ext cx="2086889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6451451" y="3541439"/>
            <a:ext cx="2057895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3817492" y="3541439"/>
            <a:ext cx="2057895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705698" y="3545478"/>
            <a:ext cx="2086889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410638" name="Picture 14" descr="1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781" y="4149080"/>
            <a:ext cx="2021806" cy="180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39" name="Picture 15" descr="1-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9422" y="4155430"/>
            <a:ext cx="2088232" cy="179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40" name="Picture 16" descr="1-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1451" y="4149080"/>
            <a:ext cx="2088232" cy="180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44" name="Text Box 20"/>
          <p:cNvSpPr txBox="1">
            <a:spLocks noChangeArrowheads="1"/>
          </p:cNvSpPr>
          <p:nvPr/>
        </p:nvSpPr>
        <p:spPr bwMode="auto">
          <a:xfrm>
            <a:off x="6839908" y="6062333"/>
            <a:ext cx="1309974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1300" b="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for straightener</a:t>
            </a:r>
          </a:p>
        </p:txBody>
      </p:sp>
      <p:sp>
        <p:nvSpPr>
          <p:cNvPr id="49169" name="Text Box 19"/>
          <p:cNvSpPr txBox="1">
            <a:spLocks noChangeArrowheads="1"/>
          </p:cNvSpPr>
          <p:nvPr/>
        </p:nvSpPr>
        <p:spPr bwMode="auto">
          <a:xfrm>
            <a:off x="224614" y="160919"/>
            <a:ext cx="39599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 smtClean="0"/>
              <a:t>Ancillary Mill drives - Edgers, Shears, Coilers, Levelers 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  <p:pic>
        <p:nvPicPr>
          <p:cNvPr id="20" name="Picture 17" descr="1-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355" y="1625600"/>
            <a:ext cx="2088232" cy="186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834827" y="3575194"/>
            <a:ext cx="1752852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300" b="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11 roller straightener </a:t>
            </a:r>
          </a:p>
        </p:txBody>
      </p:sp>
      <p:pic>
        <p:nvPicPr>
          <p:cNvPr id="22" name="Picture 19" descr="未标题-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1451" y="1783407"/>
            <a:ext cx="2009579" cy="166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7117856" y="3559104"/>
            <a:ext cx="853119" cy="292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300" b="0" dirty="0">
                <a:latin typeface="Arial" panose="020B0604020202020204" pitchFamily="34" charset="0"/>
                <a:ea typeface="华文新魏" pitchFamily="2" charset="-122"/>
                <a:cs typeface="Arial" panose="020B0604020202020204" pitchFamily="34" charset="0"/>
              </a:rPr>
              <a:t>for sizing</a:t>
            </a:r>
          </a:p>
        </p:txBody>
      </p:sp>
      <p:pic>
        <p:nvPicPr>
          <p:cNvPr id="24" name="Picture 20" descr="1-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7155" y="1628800"/>
            <a:ext cx="2088232" cy="186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4144224" y="3575194"/>
            <a:ext cx="1374094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300" b="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for roll changing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6063" y="6019502"/>
            <a:ext cx="2086889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410642" name="Text Box 18"/>
          <p:cNvSpPr txBox="1">
            <a:spLocks noChangeArrowheads="1"/>
          </p:cNvSpPr>
          <p:nvPr/>
        </p:nvSpPr>
        <p:spPr bwMode="auto">
          <a:xfrm>
            <a:off x="1218109" y="6049863"/>
            <a:ext cx="1039067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1300" b="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flying shear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858818" y="6049863"/>
            <a:ext cx="2086889" cy="35016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410643" name="Text Box 19"/>
          <p:cNvSpPr txBox="1">
            <a:spLocks noChangeArrowheads="1"/>
          </p:cNvSpPr>
          <p:nvPr/>
        </p:nvSpPr>
        <p:spPr bwMode="auto">
          <a:xfrm>
            <a:off x="4479867" y="6078753"/>
            <a:ext cx="918841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1300" b="0" dirty="0">
                <a:latin typeface="Arial" panose="020B0604020202020204" pitchFamily="34" charset="0"/>
                <a:ea typeface="方正准圆简体"/>
                <a:cs typeface="Arial" panose="020B0604020202020204" pitchFamily="34" charset="0"/>
              </a:rPr>
              <a:t> for coiler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2" descr="Meta_03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38673"/>
            <a:ext cx="3779912" cy="393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3" descr="Meta_0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1638672"/>
            <a:ext cx="5292079" cy="393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87807"/>
            <a:ext cx="5390284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Leveller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MG_310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4536504" cy="340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IMG_31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7496" y="2348880"/>
            <a:ext cx="4536504" cy="340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06143" y="287807"/>
            <a:ext cx="5390284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Leveller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81" y="1672022"/>
            <a:ext cx="5929312" cy="5715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13 output leveller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101351 02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7290" y="2380864"/>
            <a:ext cx="4680480" cy="351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101351 02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449" y="2380865"/>
            <a:ext cx="4359425" cy="3509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06143" y="287807"/>
            <a:ext cx="5390284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Leveller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99" y="1799815"/>
            <a:ext cx="8643998" cy="315913"/>
          </a:xfrm>
        </p:spPr>
        <p:txBody>
          <a:bodyPr/>
          <a:lstStyle/>
          <a:p>
            <a:r>
              <a:rPr lang="en-GB" sz="1500" dirty="0" smtClean="0"/>
              <a:t>9 output leveller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2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62" b="24576"/>
          <a:stretch/>
        </p:blipFill>
        <p:spPr bwMode="auto">
          <a:xfrm>
            <a:off x="-3" y="1638672"/>
            <a:ext cx="9144003" cy="40225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87807"/>
            <a:ext cx="5390284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Leveller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" y="580526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34991" y="5981886"/>
            <a:ext cx="6264696" cy="284956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zh-CN" sz="1500" dirty="0" smtClean="0">
                <a:ea typeface="宋体" charset="-122"/>
              </a:rPr>
              <a:t>5 output Leveller Units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38672"/>
            <a:ext cx="91440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2" y="570366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06143" y="5891696"/>
            <a:ext cx="7416378" cy="262136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zh-CN" sz="1500" dirty="0" smtClean="0">
                <a:ea typeface="宋体" charset="-122"/>
              </a:rPr>
              <a:t>24 output Leveller Unit for China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06143" y="287807"/>
            <a:ext cx="5390284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Leveller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2" descr="Meta_018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38672"/>
            <a:ext cx="914399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15724" y="287807"/>
            <a:ext cx="2772100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Coilers / Uncoilers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5909289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15724" y="6066806"/>
            <a:ext cx="7884668" cy="323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 smtClean="0"/>
              <a:t>Hollow Shaft Coiler Unit Bronx Engineering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10600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960" y="2391296"/>
            <a:ext cx="4514875" cy="338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IMG_598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7694" y="2391296"/>
            <a:ext cx="4536306" cy="340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215724" y="287807"/>
            <a:ext cx="2772100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Coilers / Uncoilers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724" y="1676896"/>
            <a:ext cx="5929312" cy="5715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Coiler Units with integral </a:t>
            </a:r>
            <a:r>
              <a:rPr lang="en-GB" sz="1500" dirty="0" err="1" smtClean="0"/>
              <a:t>mandrells</a:t>
            </a:r>
            <a:r>
              <a:rPr lang="en-GB" sz="1500" dirty="0" smtClean="0"/>
              <a:t> for Novelis France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1010235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5" y="2387788"/>
            <a:ext cx="4427985" cy="3429000"/>
          </a:xfrm>
        </p:spPr>
      </p:pic>
      <p:pic>
        <p:nvPicPr>
          <p:cNvPr id="7" name="Picture 6" descr="mil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387787"/>
            <a:ext cx="4610858" cy="3458143"/>
          </a:xfrm>
          <a:prstGeom prst="rect">
            <a:avLst/>
          </a:prstGeom>
        </p:spPr>
      </p:pic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215724" y="287807"/>
            <a:ext cx="2772100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Coilers / Uncoilers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724" y="1777752"/>
            <a:ext cx="7879236" cy="36004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Coiler Unit with integral </a:t>
            </a:r>
            <a:r>
              <a:rPr lang="en-GB" sz="1500" dirty="0" err="1" smtClean="0"/>
              <a:t>mandrell</a:t>
            </a:r>
            <a:r>
              <a:rPr lang="en-GB" sz="1500" dirty="0" smtClean="0"/>
              <a:t> for </a:t>
            </a:r>
            <a:r>
              <a:rPr lang="en-GB" sz="1500" dirty="0" err="1" smtClean="0"/>
              <a:t>Dolgarrog</a:t>
            </a:r>
            <a:r>
              <a:rPr lang="en-GB" sz="1500" dirty="0" smtClean="0"/>
              <a:t> Aluminium UK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210619" y="322117"/>
            <a:ext cx="8195830" cy="26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offered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591050"/>
            <a:ext cx="9144000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rgbClr val="D9D9D9"/>
              </a:solidFill>
            </a:endParaRPr>
          </a:p>
        </p:txBody>
      </p:sp>
      <p:sp>
        <p:nvSpPr>
          <p:cNvPr id="8" name="ZoneTexte 4"/>
          <p:cNvSpPr txBox="1"/>
          <p:nvPr/>
        </p:nvSpPr>
        <p:spPr>
          <a:xfrm>
            <a:off x="285750" y="1357313"/>
            <a:ext cx="7000875" cy="24733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studies by our project department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Rapid solution proposals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Validation of specifications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Manufacture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Project management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 during installation and commissioning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Aftermarket support during the long life of the gearbox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0112" y="4077072"/>
            <a:ext cx="3563888" cy="243298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5941" y="5074005"/>
            <a:ext cx="3617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Specific solutions according to your specifications</a:t>
            </a:r>
            <a:endParaRPr lang="en-US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638672"/>
            <a:ext cx="914400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15724" y="276012"/>
            <a:ext cx="5929312" cy="26178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Shear Units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569850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724" y="5801580"/>
            <a:ext cx="3563888" cy="4320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Flying Sheer for Hot Mill in China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15" t="4918" r="6051"/>
          <a:stretch/>
        </p:blipFill>
        <p:spPr bwMode="auto">
          <a:xfrm>
            <a:off x="107504" y="1677876"/>
            <a:ext cx="892899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2" y="57534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653" y="5928556"/>
            <a:ext cx="5688632" cy="2880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Vertical Edger for Xiangtan Steel China</a:t>
            </a:r>
            <a:endParaRPr lang="en-GB" sz="1500" dirty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14313" y="287807"/>
            <a:ext cx="5929312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Edger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5" descr="DSC0148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391296"/>
            <a:ext cx="4590900" cy="344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6" descr="DSC01490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8"/>
          <a:stretch/>
        </p:blipFill>
        <p:spPr bwMode="auto">
          <a:xfrm>
            <a:off x="4644008" y="2391296"/>
            <a:ext cx="4499992" cy="344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4997" name="Text Box 9"/>
          <p:cNvSpPr txBox="1">
            <a:spLocks noChangeArrowheads="1"/>
          </p:cNvSpPr>
          <p:nvPr/>
        </p:nvSpPr>
        <p:spPr bwMode="auto">
          <a:xfrm>
            <a:off x="242882" y="1780086"/>
            <a:ext cx="7425461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TPCO China </a:t>
            </a:r>
            <a:r>
              <a:rPr lang="en-GB" sz="1500" dirty="0"/>
              <a:t>-  Transfer Gearbox Installation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42883" y="286891"/>
            <a:ext cx="5929312" cy="3337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宋体" charset="-122"/>
                <a:cs typeface="Arial" pitchFamily="34" charset="0"/>
              </a:rPr>
              <a:t>Transfer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宋体" charset="-122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2882" y="1792042"/>
            <a:ext cx="7425461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TPCO China </a:t>
            </a:r>
            <a:r>
              <a:rPr lang="en-GB" sz="1500" dirty="0"/>
              <a:t>-  Transfer Gearbox Installation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2" descr="Meta_02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638672"/>
            <a:ext cx="9144002" cy="402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5748529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8612" name="Text Box 3"/>
          <p:cNvSpPr txBox="1">
            <a:spLocks noChangeArrowheads="1"/>
          </p:cNvSpPr>
          <p:nvPr/>
        </p:nvSpPr>
        <p:spPr bwMode="auto">
          <a:xfrm>
            <a:off x="224777" y="5790630"/>
            <a:ext cx="7632848" cy="553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/>
              <a:t>Seamless Tube Mill Drive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 smtClean="0"/>
              <a:t>Tata Steel </a:t>
            </a:r>
            <a:r>
              <a:rPr lang="en-GB" sz="1500" dirty="0"/>
              <a:t>UK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68" y="2406104"/>
            <a:ext cx="2448272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88704" y="2409608"/>
            <a:ext cx="3744416" cy="2904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66284" y="2417167"/>
            <a:ext cx="2677716" cy="287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224777" y="1796189"/>
            <a:ext cx="8496944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Extractor Mill Gearbox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 Seamless Tube 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PQF Mill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Tianjin </a:t>
            </a:r>
            <a:r>
              <a:rPr lang="en-GB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Pipe </a:t>
            </a:r>
            <a:r>
              <a:rPr lang="en-GB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Company (TPCO) China</a:t>
            </a:r>
            <a:endParaRPr lang="en-GB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80899" name="Picture 5" descr="DSC014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0682" y="2396289"/>
            <a:ext cx="3131684" cy="234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7" descr="DSC0147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2396289"/>
            <a:ext cx="2591643" cy="234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8" descr="DSC0142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776" y="2396289"/>
            <a:ext cx="3131223" cy="234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3" name="Text Box 9"/>
          <p:cNvSpPr txBox="1">
            <a:spLocks noChangeArrowheads="1"/>
          </p:cNvSpPr>
          <p:nvPr/>
        </p:nvSpPr>
        <p:spPr bwMode="auto">
          <a:xfrm>
            <a:off x="224777" y="1796189"/>
            <a:ext cx="330731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TPCO – Extractor Mill Installation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78896" y="2339138"/>
            <a:ext cx="4365104" cy="348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339139"/>
            <a:ext cx="4716018" cy="348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224777" y="1796189"/>
            <a:ext cx="842486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Piercing Mill Gearbox for PQF Mill Tianjin Pipe Company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82948" name="Picture 3" descr="DSC0148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7390" y="2379886"/>
            <a:ext cx="2880321" cy="259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 descr="DSC0149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7695" y="2379885"/>
            <a:ext cx="2736304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DSC0149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379886"/>
            <a:ext cx="330529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250825" y="1784836"/>
            <a:ext cx="424847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TPCO – Piercing Mill Installation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2" descr="DSC01470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644228"/>
            <a:ext cx="914400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Tube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" y="6219800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4777" y="6377317"/>
            <a:ext cx="6579471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TPCO – Sizing Mill Installation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5" name="Picture 2" descr="Meta_028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652240"/>
            <a:ext cx="914400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4777" y="290115"/>
            <a:ext cx="2114975" cy="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Rod Mill Drives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" y="5805264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224777" y="5847365"/>
            <a:ext cx="1582212" cy="553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/>
              <a:t>High </a:t>
            </a:r>
            <a:r>
              <a:rPr lang="en-GB" sz="1500" dirty="0" smtClean="0"/>
              <a:t>Speed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 smtClean="0"/>
              <a:t>Rod Mill</a:t>
            </a:r>
          </a:p>
        </p:txBody>
      </p:sp>
      <p:sp>
        <p:nvSpPr>
          <p:cNvPr id="2" name="Rectangle 1"/>
          <p:cNvSpPr/>
          <p:nvPr/>
        </p:nvSpPr>
        <p:spPr>
          <a:xfrm>
            <a:off x="2052356" y="5847365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 err="1"/>
              <a:t>Kishiwada</a:t>
            </a:r>
            <a:r>
              <a:rPr lang="en-GB" sz="1500" dirty="0"/>
              <a:t> 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GB" sz="1500" dirty="0"/>
              <a:t>Steel Japan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itre 1"/>
          <p:cNvSpPr>
            <a:spLocks noGrp="1"/>
          </p:cNvSpPr>
          <p:nvPr>
            <p:ph type="title"/>
          </p:nvPr>
        </p:nvSpPr>
        <p:spPr bwMode="auto">
          <a:xfrm>
            <a:off x="179512" y="346646"/>
            <a:ext cx="7923068" cy="346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2000" dirty="0" smtClean="0"/>
              <a:t>Gearboxes throughout their Life Cycle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900" y="2122125"/>
            <a:ext cx="5972100" cy="4735875"/>
          </a:xfrm>
          <a:prstGeom prst="rect">
            <a:avLst/>
          </a:prstGeom>
        </p:spPr>
      </p:pic>
      <p:sp>
        <p:nvSpPr>
          <p:cNvPr id="12" name="ZoneTexte 12"/>
          <p:cNvSpPr txBox="1"/>
          <p:nvPr/>
        </p:nvSpPr>
        <p:spPr>
          <a:xfrm>
            <a:off x="167805" y="6177478"/>
            <a:ext cx="22705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of project. and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Diagnostics</a:t>
            </a:r>
            <a:endParaRPr lang="en-GB" sz="1500" b="1" dirty="0">
              <a:solidFill>
                <a:srgbClr val="EE3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3"/>
          <p:cNvSpPr txBox="1"/>
          <p:nvPr/>
        </p:nvSpPr>
        <p:spPr>
          <a:xfrm>
            <a:off x="827584" y="5095748"/>
            <a:ext cx="234431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Solutions  </a:t>
            </a:r>
          </a:p>
          <a:p>
            <a:pPr>
              <a:defRPr/>
            </a:pP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according to your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requirements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5"/>
          <p:cNvSpPr txBox="1"/>
          <p:nvPr/>
        </p:nvSpPr>
        <p:spPr>
          <a:xfrm>
            <a:off x="2516096" y="2190715"/>
            <a:ext cx="2160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Optimisation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your equipment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6"/>
          <p:cNvSpPr txBox="1"/>
          <p:nvPr/>
        </p:nvSpPr>
        <p:spPr>
          <a:xfrm>
            <a:off x="4211960" y="1371590"/>
            <a:ext cx="18303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installation and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commissioning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8"/>
          <p:cNvSpPr txBox="1"/>
          <p:nvPr/>
        </p:nvSpPr>
        <p:spPr>
          <a:xfrm>
            <a:off x="1360217" y="4014018"/>
            <a:ext cx="256319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Manufacture</a:t>
            </a:r>
            <a:r>
              <a:rPr lang="en-GB" sz="1500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in our own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workshop and with our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supply chain partners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14"/>
          <p:cNvSpPr txBox="1"/>
          <p:nvPr/>
        </p:nvSpPr>
        <p:spPr>
          <a:xfrm>
            <a:off x="2012040" y="3051265"/>
            <a:ext cx="15841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 and </a:t>
            </a:r>
          </a:p>
          <a:p>
            <a:pPr>
              <a:defRPr/>
            </a:pPr>
            <a:r>
              <a:rPr lang="en-GB" sz="1500" b="1" dirty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</a:t>
            </a:r>
            <a:endParaRPr lang="en-GB" sz="1500" b="1" dirty="0">
              <a:solidFill>
                <a:srgbClr val="EE3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8"/>
          <p:cNvSpPr txBox="1"/>
          <p:nvPr/>
        </p:nvSpPr>
        <p:spPr>
          <a:xfrm>
            <a:off x="6732240" y="1405885"/>
            <a:ext cx="21641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1500" b="1" dirty="0" smtClean="0">
                <a:solidFill>
                  <a:srgbClr val="EE3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 Replacement</a:t>
            </a:r>
            <a:r>
              <a:rPr lang="en-GB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In </a:t>
            </a: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situ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 in our </a:t>
            </a:r>
          </a:p>
          <a:p>
            <a:pPr>
              <a:defRPr/>
            </a:pPr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works</a:t>
            </a:r>
            <a:endParaRPr lang="en-GB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2" descr="Manu_00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93" y="1675222"/>
            <a:ext cx="914509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5726" y="290115"/>
            <a:ext cx="5976664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 smtClean="0">
                <a:latin typeface="Arial" pitchFamily="34" charset="0"/>
                <a:ea typeface="华文新魏" pitchFamily="2" charset="-122"/>
                <a:cs typeface="Arial" pitchFamily="34" charset="0"/>
              </a:rPr>
              <a:t>Replacement Gearing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华文新魏" pitchFamily="2" charset="-122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" y="5862625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5780" name="Text Box 3"/>
          <p:cNvSpPr txBox="1">
            <a:spLocks noChangeArrowheads="1"/>
          </p:cNvSpPr>
          <p:nvPr/>
        </p:nvSpPr>
        <p:spPr bwMode="auto">
          <a:xfrm>
            <a:off x="215726" y="5900725"/>
            <a:ext cx="7531646" cy="553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GB" sz="1500" dirty="0" smtClean="0"/>
              <a:t>Upgraded Gears </a:t>
            </a:r>
            <a:r>
              <a:rPr lang="en-GB" sz="1500" dirty="0"/>
              <a:t>for combined reduction and pinion stand </a:t>
            </a:r>
            <a:r>
              <a:rPr lang="en-GB" sz="1500" dirty="0" smtClean="0"/>
              <a:t>unit.</a:t>
            </a:r>
            <a:endParaRPr lang="en-GB" sz="1500" dirty="0"/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GB" sz="1500" dirty="0"/>
              <a:t>Hewlett’s Aluminium Pietermaritsburg South Africa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163" y="332656"/>
            <a:ext cx="1916565" cy="300745"/>
          </a:xfrm>
        </p:spPr>
        <p:txBody>
          <a:bodyPr/>
          <a:lstStyle/>
          <a:p>
            <a:r>
              <a:rPr lang="en-GB" sz="2000" dirty="0" smtClean="0"/>
              <a:t>Refurbishment </a:t>
            </a:r>
            <a:endParaRPr lang="en-GB" sz="2000" dirty="0"/>
          </a:p>
        </p:txBody>
      </p:sp>
      <p:pic>
        <p:nvPicPr>
          <p:cNvPr id="4" name="Picture 4" descr="Image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377268"/>
            <a:ext cx="2592288" cy="203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Imag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3557" y="2377268"/>
            <a:ext cx="3525366" cy="20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Image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2372506"/>
            <a:ext cx="2829147" cy="203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07163" y="1796189"/>
            <a:ext cx="54382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Refurbishment of main hoist drive for Arcelor Mittal France</a:t>
            </a:r>
            <a:endParaRPr lang="en-GB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4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2364581"/>
            <a:ext cx="3563890" cy="2674482"/>
          </a:xfrm>
          <a:prstGeom prst="rect">
            <a:avLst/>
          </a:prstGeom>
          <a:noFill/>
        </p:spPr>
      </p:pic>
      <p:pic>
        <p:nvPicPr>
          <p:cNvPr id="114695" name="Picture 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0808" y="2364581"/>
            <a:ext cx="2947416" cy="2665322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467544" y="1684774"/>
            <a:ext cx="842563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 smtClean="0"/>
              <a:t>Repair of 3 damaged coiler drives or </a:t>
            </a:r>
            <a:r>
              <a:rPr lang="en-GB" sz="1500" dirty="0" err="1"/>
              <a:t>Bohai</a:t>
            </a:r>
            <a:r>
              <a:rPr lang="en-GB" sz="1500" dirty="0"/>
              <a:t> </a:t>
            </a:r>
            <a:r>
              <a:rPr lang="en-GB" sz="1500" dirty="0" smtClean="0"/>
              <a:t>Aluminium China, after fire damage</a:t>
            </a:r>
            <a:endParaRPr lang="en-GB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1st 2 Gearboxes repaired in 3 </a:t>
            </a:r>
            <a:r>
              <a:rPr lang="en-GB" sz="1500" dirty="0" smtClean="0"/>
              <a:t>weeks</a:t>
            </a:r>
            <a:endParaRPr lang="en-GB" sz="1500" dirty="0"/>
          </a:p>
        </p:txBody>
      </p:sp>
      <p:pic>
        <p:nvPicPr>
          <p:cNvPr id="114696" name="Picture 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4620" y="2365607"/>
            <a:ext cx="2487201" cy="2664296"/>
          </a:xfrm>
          <a:prstGeom prst="rect">
            <a:avLst/>
          </a:prstGeom>
          <a:noFill/>
        </p:spPr>
      </p:pic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3759525" y="4617922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Before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146869" y="4653640"/>
            <a:ext cx="671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After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07163" y="332656"/>
            <a:ext cx="1916565" cy="300745"/>
          </a:xfrm>
        </p:spPr>
        <p:txBody>
          <a:bodyPr/>
          <a:lstStyle/>
          <a:p>
            <a:r>
              <a:rPr lang="en-GB" sz="2000" dirty="0" smtClean="0"/>
              <a:t>Refurbishment </a:t>
            </a:r>
            <a:endParaRPr lang="en-GB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382981"/>
            <a:ext cx="4544192" cy="340814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89094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62912" y="2402784"/>
            <a:ext cx="4481088" cy="338514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163" y="332656"/>
            <a:ext cx="1916565" cy="300745"/>
          </a:xfrm>
        </p:spPr>
        <p:txBody>
          <a:bodyPr/>
          <a:lstStyle/>
          <a:p>
            <a:r>
              <a:rPr lang="en-GB" sz="2000" dirty="0" smtClean="0"/>
              <a:t>Refurbishment 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-2" y="1638672"/>
            <a:ext cx="9144001" cy="638200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163" y="1799456"/>
            <a:ext cx="8390736" cy="316631"/>
          </a:xfrm>
        </p:spPr>
        <p:txBody>
          <a:bodyPr/>
          <a:lstStyle/>
          <a:p>
            <a:r>
              <a:rPr lang="en-AU" sz="1500" dirty="0" smtClean="0"/>
              <a:t>Repair and refurbishment of 28.5 tonne Danieli mill drive gearbox for One Steel Australia</a:t>
            </a:r>
            <a:endParaRPr lang="en-AU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panel_rollformer_high_res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635348"/>
            <a:ext cx="4139952" cy="3015322"/>
          </a:xfrm>
        </p:spPr>
      </p:pic>
      <p:pic>
        <p:nvPicPr>
          <p:cNvPr id="11" name="Picture 10" descr="rollform2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25" y="1652984"/>
            <a:ext cx="4883698" cy="29976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43" y="359815"/>
            <a:ext cx="5390284" cy="246424"/>
          </a:xfrm>
        </p:spPr>
        <p:txBody>
          <a:bodyPr/>
          <a:lstStyle/>
          <a:p>
            <a:r>
              <a:rPr lang="en-GB" sz="2000" dirty="0" smtClean="0"/>
              <a:t>Roll forming</a:t>
            </a:r>
            <a:endParaRPr lang="en-GB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809528"/>
            <a:ext cx="9144000" cy="1944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11560" y="3367420"/>
            <a:ext cx="4320480" cy="82843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zh-CN" sz="2400" b="1" dirty="0" smtClean="0">
                <a:solidFill>
                  <a:schemeClr val="tx1"/>
                </a:solidFill>
                <a:ea typeface="宋体" charset="-122"/>
              </a:rPr>
              <a:t>Thank you for your time and attention!</a:t>
            </a:r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-704" b="-169"/>
          <a:stretch/>
        </p:blipFill>
        <p:spPr bwMode="auto">
          <a:xfrm>
            <a:off x="5822910" y="2204864"/>
            <a:ext cx="3178230" cy="316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re 1"/>
          <p:cNvSpPr>
            <a:spLocks noGrp="1"/>
          </p:cNvSpPr>
          <p:nvPr>
            <p:ph type="title"/>
          </p:nvPr>
        </p:nvSpPr>
        <p:spPr bwMode="auto">
          <a:xfrm>
            <a:off x="221954" y="314550"/>
            <a:ext cx="8715375" cy="346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2000" dirty="0" smtClean="0"/>
              <a:t>Management of your Existing Equipment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591050"/>
            <a:ext cx="9144000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rgbClr val="D9D9D9"/>
              </a:solidFill>
            </a:endParaRPr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1917"/>
            <a:ext cx="8229600" cy="26971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Expertise on site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Diagnostic testing in the workshop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Repair and refurbishment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Reconditioning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Improving reliability of equipment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Audit and plan maintenance</a:t>
            </a:r>
          </a:p>
          <a:p>
            <a:pPr eaLnBrk="1" hangingPunct="1">
              <a:lnSpc>
                <a:spcPct val="150000"/>
              </a:lnSpc>
            </a:pPr>
            <a:r>
              <a:rPr lang="en-GB" sz="1500" dirty="0" smtClean="0"/>
              <a:t>Turnkey Service</a:t>
            </a:r>
          </a:p>
        </p:txBody>
      </p:sp>
      <p:sp>
        <p:nvSpPr>
          <p:cNvPr id="11" name="ZoneTexte 4"/>
          <p:cNvSpPr txBox="1">
            <a:spLocks noChangeArrowheads="1"/>
          </p:cNvSpPr>
          <p:nvPr/>
        </p:nvSpPr>
        <p:spPr bwMode="auto">
          <a:xfrm>
            <a:off x="4788024" y="2502130"/>
            <a:ext cx="30243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dirty="0" smtClean="0"/>
              <a:t>All types and all makes, not just David Brown</a:t>
            </a:r>
            <a:endParaRPr lang="en-GB" sz="2000" dirty="0"/>
          </a:p>
        </p:txBody>
      </p:sp>
      <p:sp>
        <p:nvSpPr>
          <p:cNvPr id="12" name="Rectangle 11"/>
          <p:cNvSpPr/>
          <p:nvPr/>
        </p:nvSpPr>
        <p:spPr>
          <a:xfrm>
            <a:off x="457200" y="4827783"/>
            <a:ext cx="4474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en-GB" sz="1600" b="1" dirty="0" smtClean="0"/>
              <a:t>Responsibility and Reactivity  </a:t>
            </a:r>
          </a:p>
          <a:p>
            <a:pPr eaLnBrk="1" hangingPunct="1">
              <a:buFont typeface="Arial" charset="0"/>
              <a:buNone/>
            </a:pPr>
            <a:r>
              <a:rPr lang="en-GB" sz="1600" dirty="0" smtClean="0"/>
              <a:t>Workshop technicians throughout the world with the support of our global technical resources. Global support delivered locally.</a:t>
            </a:r>
            <a:endParaRPr lang="en-GB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510"/>
          <a:stretch/>
        </p:blipFill>
        <p:spPr>
          <a:xfrm flipH="1">
            <a:off x="5268863" y="4077072"/>
            <a:ext cx="3875137" cy="24329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05057" y="1563067"/>
            <a:ext cx="638951" cy="2586013"/>
            <a:chOff x="4005057" y="1628800"/>
            <a:chExt cx="638951" cy="2586013"/>
          </a:xfrm>
        </p:grpSpPr>
        <p:sp>
          <p:nvSpPr>
            <p:cNvPr id="15" name="Parenthèse fermante 7"/>
            <p:cNvSpPr/>
            <p:nvPr/>
          </p:nvSpPr>
          <p:spPr>
            <a:xfrm>
              <a:off x="4005057" y="1628800"/>
              <a:ext cx="219485" cy="2586013"/>
            </a:xfrm>
            <a:prstGeom prst="rightBracket">
              <a:avLst/>
            </a:prstGeom>
            <a:ln>
              <a:solidFill>
                <a:srgbClr val="EE3124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16" name="Straight Connector 15"/>
            <p:cNvCxnSpPr>
              <a:stCxn id="15" idx="2"/>
            </p:cNvCxnSpPr>
            <p:nvPr/>
          </p:nvCxnSpPr>
          <p:spPr>
            <a:xfrm flipV="1">
              <a:off x="4224542" y="2921806"/>
              <a:ext cx="419466" cy="1"/>
            </a:xfrm>
            <a:prstGeom prst="line">
              <a:avLst/>
            </a:prstGeom>
            <a:ln>
              <a:solidFill>
                <a:srgbClr val="EE31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/>
          <p:cNvSpPr/>
          <p:nvPr/>
        </p:nvSpPr>
        <p:spPr>
          <a:xfrm>
            <a:off x="4599961" y="2812026"/>
            <a:ext cx="88094" cy="88094"/>
          </a:xfrm>
          <a:prstGeom prst="ellipse">
            <a:avLst/>
          </a:prstGeom>
          <a:solidFill>
            <a:srgbClr val="EE3124"/>
          </a:solidFill>
          <a:ln>
            <a:solidFill>
              <a:srgbClr val="EE31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4" descr="MR2671_1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89501" y="1194953"/>
            <a:ext cx="2154499" cy="15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DSC0530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19" y="5153930"/>
            <a:ext cx="2273446" cy="170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3119367"/>
            <a:ext cx="6894365" cy="167379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rgbClr val="D9D9D9"/>
              </a:solidFill>
            </a:endParaRPr>
          </a:p>
        </p:txBody>
      </p:sp>
      <p:pic>
        <p:nvPicPr>
          <p:cNvPr id="13" name="Picture 3" descr="P104082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"/>
          <a:stretch/>
        </p:blipFill>
        <p:spPr bwMode="auto">
          <a:xfrm>
            <a:off x="2362879" y="1194883"/>
            <a:ext cx="2261527" cy="156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IMG_4849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27" b="-5127"/>
          <a:stretch/>
        </p:blipFill>
        <p:spPr bwMode="auto">
          <a:xfrm>
            <a:off x="6989501" y="5071442"/>
            <a:ext cx="2154499" cy="187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0"/>
          <p:cNvSpPr txBox="1">
            <a:spLocks noChangeArrowheads="1"/>
          </p:cNvSpPr>
          <p:nvPr/>
        </p:nvSpPr>
        <p:spPr bwMode="auto">
          <a:xfrm>
            <a:off x="971600" y="3581522"/>
            <a:ext cx="45546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SERVICE </a:t>
            </a:r>
            <a:r>
              <a:rPr lang="fr-FR" sz="2000" b="1" dirty="0"/>
              <a:t>&amp; </a:t>
            </a:r>
            <a:r>
              <a:rPr lang="fr-FR" sz="2000" b="1" dirty="0" smtClean="0"/>
              <a:t>REPAIR EXPERTISE </a:t>
            </a:r>
            <a:r>
              <a:rPr lang="fr-FR" sz="2000" b="1" dirty="0"/>
              <a:t>IN HOUSE OR IN SITU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758" y="5157192"/>
            <a:ext cx="2168607" cy="17008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9542" y="1196752"/>
            <a:ext cx="2156714" cy="15677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879" y="5144120"/>
            <a:ext cx="2261527" cy="17138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19" y="1194883"/>
            <a:ext cx="2279662" cy="1569610"/>
          </a:xfrm>
          <a:prstGeom prst="rect">
            <a:avLst/>
          </a:prstGeom>
        </p:spPr>
      </p:pic>
      <p:pic>
        <p:nvPicPr>
          <p:cNvPr id="15366" name="Picture 5" descr="DSCN125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16813" y="2705217"/>
            <a:ext cx="2457400" cy="184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3" descr="SERVICE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91910" y="2852935"/>
            <a:ext cx="2152090" cy="221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32419" y="314966"/>
            <a:ext cx="5929312" cy="3108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 smtClean="0">
                <a:latin typeface="Arial" pitchFamily="34" charset="0"/>
                <a:ea typeface="+mj-ea"/>
                <a:cs typeface="Arial" pitchFamily="34" charset="0"/>
              </a:rPr>
              <a:t>Service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upport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B GearSystems Master">
  <a:themeElements>
    <a:clrScheme name="DB GearSystem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B GearSystems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B GearSystem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 GearSystem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 GearSystem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 GearSystem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 GearSystem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 GearSystem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 GearSystem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xtron_template_white_3_1_6_21">
  <a:themeElements>
    <a:clrScheme name="">
      <a:dk1>
        <a:srgbClr val="000000"/>
      </a:dk1>
      <a:lt1>
        <a:srgbClr val="FFFFFF"/>
      </a:lt1>
      <a:dk2>
        <a:srgbClr val="003399"/>
      </a:dk2>
      <a:lt2>
        <a:srgbClr val="7F7F7F"/>
      </a:lt2>
      <a:accent1>
        <a:srgbClr val="FFCC00"/>
      </a:accent1>
      <a:accent2>
        <a:srgbClr val="009999"/>
      </a:accent2>
      <a:accent3>
        <a:srgbClr val="FFFFFF"/>
      </a:accent3>
      <a:accent4>
        <a:srgbClr val="000000"/>
      </a:accent4>
      <a:accent5>
        <a:srgbClr val="FFE2AA"/>
      </a:accent5>
      <a:accent6>
        <a:srgbClr val="008A8A"/>
      </a:accent6>
      <a:hlink>
        <a:srgbClr val="99CCFF"/>
      </a:hlink>
      <a:folHlink>
        <a:srgbClr val="A50021"/>
      </a:folHlink>
    </a:clrScheme>
    <a:fontScheme name="textron_template_white_3_1_6_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25400" cap="flat" cmpd="sng" algn="ctr">
          <a:solidFill>
            <a:srgbClr val="7F7F7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25400" cap="flat" cmpd="sng" algn="ctr">
          <a:solidFill>
            <a:srgbClr val="7F7F7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textron_template_white_3_1_6_2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ron_template_white_3_1_6_2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xtron_template_white_3_1_6_21">
  <a:themeElements>
    <a:clrScheme name="">
      <a:dk1>
        <a:srgbClr val="000000"/>
      </a:dk1>
      <a:lt1>
        <a:srgbClr val="FFFFFF"/>
      </a:lt1>
      <a:dk2>
        <a:srgbClr val="003399"/>
      </a:dk2>
      <a:lt2>
        <a:srgbClr val="7F7F7F"/>
      </a:lt2>
      <a:accent1>
        <a:srgbClr val="FFCC00"/>
      </a:accent1>
      <a:accent2>
        <a:srgbClr val="009999"/>
      </a:accent2>
      <a:accent3>
        <a:srgbClr val="FFFFFF"/>
      </a:accent3>
      <a:accent4>
        <a:srgbClr val="000000"/>
      </a:accent4>
      <a:accent5>
        <a:srgbClr val="FFE2AA"/>
      </a:accent5>
      <a:accent6>
        <a:srgbClr val="008A8A"/>
      </a:accent6>
      <a:hlink>
        <a:srgbClr val="99CCFF"/>
      </a:hlink>
      <a:folHlink>
        <a:srgbClr val="A50021"/>
      </a:folHlink>
    </a:clrScheme>
    <a:fontScheme name="textron_template_white_3_1_6_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25400" cap="flat" cmpd="sng" algn="ctr">
          <a:solidFill>
            <a:srgbClr val="7F7F7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25400" cap="flat" cmpd="sng" algn="ctr">
          <a:solidFill>
            <a:srgbClr val="7F7F7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textron_template_white_3_1_6_2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ron_template_white_3_1_6_2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ron_template_white_3_1_6_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31D0D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31D0D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CLYDEUNION Pumps BLANK power point">
  <a:themeElements>
    <a:clrScheme name="CLYDEUNION Pumps BLANK power 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LYDEUNION Pumps BLANK power poi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YDEUNION Pumps BLANK power 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YDEUNION Pumps BLANK power 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YDEUNION Pumps BLANK power 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YDEUNION Pumps BLANK power 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YDEUNION Pumps BLANK power 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YDEUNION Pumps BLANK power 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YDEUNION Pumps BLANK power 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2E1C4B3A-B190-487C-A78A-4AE26D1978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BDF853-441A-4DE7-920C-2A69128B5E4D}">
  <ds:schemaRefs>
    <ds:schemaRef ds:uri="http://purl.org/dc/terms/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9B7CF26-9D10-40C6-9A5E-0024DE6315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10613</TotalTime>
  <Words>1499</Words>
  <Application>Microsoft Office PowerPoint</Application>
  <PresentationFormat>On-screen Show (4:3)</PresentationFormat>
  <Paragraphs>262</Paragraphs>
  <Slides>75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75</vt:i4>
      </vt:variant>
    </vt:vector>
  </HeadingPairs>
  <TitlesOfParts>
    <vt:vector size="94" baseType="lpstr">
      <vt:lpstr>宋体</vt:lpstr>
      <vt:lpstr>Arial</vt:lpstr>
      <vt:lpstr>Calibri</vt:lpstr>
      <vt:lpstr>Myriad Pro</vt:lpstr>
      <vt:lpstr>华文新魏</vt:lpstr>
      <vt:lpstr>Times New Roman</vt:lpstr>
      <vt:lpstr>Verdana</vt:lpstr>
      <vt:lpstr>Wingdings</vt:lpstr>
      <vt:lpstr>方正准圆简体</vt:lpstr>
      <vt:lpstr>Office Theme</vt:lpstr>
      <vt:lpstr>DB GearSystems Master</vt:lpstr>
      <vt:lpstr>textron_template_white_3_1_6_21</vt:lpstr>
      <vt:lpstr>1_textron_template_white_3_1_6_21</vt:lpstr>
      <vt:lpstr>Custom Design</vt:lpstr>
      <vt:lpstr>默认设计模板</vt:lpstr>
      <vt:lpstr>1_默认设计模板</vt:lpstr>
      <vt:lpstr>1_Custom Design</vt:lpstr>
      <vt:lpstr>CLYDEUNION Pumps BLANK power point</vt:lpstr>
      <vt:lpstr>2_默认设计模板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Gearboxes throughout their Life Cycle</vt:lpstr>
      <vt:lpstr>Management of your Existing Equipment</vt:lpstr>
      <vt:lpstr>PowerPoint Presentation</vt:lpstr>
      <vt:lpstr>Conveyor Drives</vt:lpstr>
      <vt:lpstr>PowerPoint Presentation</vt:lpstr>
      <vt:lpstr>PowerPoint Presentation</vt:lpstr>
      <vt:lpstr>PowerPoint Presentation</vt:lpstr>
      <vt:lpstr>Converter and Furnace Tilt Drives</vt:lpstr>
      <vt:lpstr>Converter and Furnace Tilt Drives</vt:lpstr>
      <vt:lpstr>Converter and Furnace Tilt Drives</vt:lpstr>
      <vt:lpstr>PowerPoint Presentation</vt:lpstr>
      <vt:lpstr>Converter and Furnace Tilt Drives</vt:lpstr>
      <vt:lpstr>Main Hoist Drives</vt:lpstr>
      <vt:lpstr>Continuous Casting Machines</vt:lpstr>
      <vt:lpstr>Continuous Casting Machines</vt:lpstr>
      <vt:lpstr>Planetary aluminium continuous caster drive units for Novelis France</vt:lpstr>
      <vt:lpstr>PowerPoint Presentation</vt:lpstr>
      <vt:lpstr>Replacement F1 Hot Mill drive for Meishan Steel (Bao Steel) China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Pinion stands</vt:lpstr>
      <vt:lpstr>Pinionstand for Bridgnorth Aluminium UK</vt:lpstr>
      <vt:lpstr>PowerPoint Presentation</vt:lpstr>
      <vt:lpstr>PowerPoint Presentation</vt:lpstr>
      <vt:lpstr>PowerPoint Presentation</vt:lpstr>
      <vt:lpstr>PowerPoint Presentation</vt:lpstr>
      <vt:lpstr>An Steel China Cold rolling mills, DB Engineers assisting with installation </vt:lpstr>
      <vt:lpstr>PowerPoint Presentation</vt:lpstr>
      <vt:lpstr>Wuhan Steel China Cold Foil Mill number 4 on site</vt:lpstr>
      <vt:lpstr>PowerPoint Presentation</vt:lpstr>
      <vt:lpstr>PowerPoint Presentation</vt:lpstr>
      <vt:lpstr>PowerPoint Presentation</vt:lpstr>
      <vt:lpstr>Combined Reduction Pinion Stand Gear Unit for Hindalco, India</vt:lpstr>
      <vt:lpstr>PowerPoint Presentation</vt:lpstr>
      <vt:lpstr>Twin input /twin output pinion stand drive for Laiwu Steel China, supplied to First Heavy Machinery</vt:lpstr>
      <vt:lpstr>PowerPoint Presentation</vt:lpstr>
      <vt:lpstr>Rolling Mill Pinions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13 output leveller</vt:lpstr>
      <vt:lpstr>PowerPoint Presentation</vt:lpstr>
      <vt:lpstr>PowerPoint Presentation</vt:lpstr>
      <vt:lpstr>PowerPoint Presentation</vt:lpstr>
      <vt:lpstr>PowerPoint Presentation</vt:lpstr>
      <vt:lpstr>Coiler Units with integral mandrells for Novelis France</vt:lpstr>
      <vt:lpstr>Coiler Unit with integral mandrell for Dolgarrog Aluminium UK</vt:lpstr>
      <vt:lpstr>Flying Sheer for Hot Mill in China</vt:lpstr>
      <vt:lpstr>Vertical Edger for Xiangtan Steel China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Refurbishment </vt:lpstr>
      <vt:lpstr>Refurbishment </vt:lpstr>
      <vt:lpstr>Refurbishment </vt:lpstr>
      <vt:lpstr>Roll forming</vt:lpstr>
      <vt:lpstr>PowerPoint Presentation</vt:lpstr>
    </vt:vector>
  </TitlesOfParts>
  <Company>DBGS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Brown</dc:creator>
  <cp:lastModifiedBy>Hetherington, Danika</cp:lastModifiedBy>
  <cp:revision>392</cp:revision>
  <dcterms:created xsi:type="dcterms:W3CDTF">2010-04-26T14:17:25Z</dcterms:created>
  <dcterms:modified xsi:type="dcterms:W3CDTF">2015-01-29T14:02:24Z</dcterms:modified>
</cp:coreProperties>
</file>